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53" r:id="rId2"/>
    <p:sldId id="256" r:id="rId3"/>
    <p:sldId id="299" r:id="rId4"/>
    <p:sldId id="341" r:id="rId5"/>
    <p:sldId id="342" r:id="rId6"/>
    <p:sldId id="300" r:id="rId7"/>
    <p:sldId id="343" r:id="rId8"/>
    <p:sldId id="301" r:id="rId9"/>
    <p:sldId id="302" r:id="rId10"/>
    <p:sldId id="344" r:id="rId11"/>
    <p:sldId id="304" r:id="rId12"/>
    <p:sldId id="308" r:id="rId13"/>
    <p:sldId id="330" r:id="rId14"/>
    <p:sldId id="338" r:id="rId15"/>
    <p:sldId id="335" r:id="rId16"/>
    <p:sldId id="336" r:id="rId17"/>
    <p:sldId id="337" r:id="rId18"/>
    <p:sldId id="319" r:id="rId19"/>
    <p:sldId id="321" r:id="rId20"/>
    <p:sldId id="323" r:id="rId21"/>
    <p:sldId id="331" r:id="rId22"/>
    <p:sldId id="334" r:id="rId23"/>
    <p:sldId id="332" r:id="rId24"/>
    <p:sldId id="325" r:id="rId25"/>
    <p:sldId id="327" r:id="rId26"/>
    <p:sldId id="317" r:id="rId27"/>
    <p:sldId id="318" r:id="rId28"/>
    <p:sldId id="328" r:id="rId29"/>
    <p:sldId id="329" r:id="rId30"/>
    <p:sldId id="345" r:id="rId31"/>
    <p:sldId id="346" r:id="rId32"/>
    <p:sldId id="347" r:id="rId33"/>
    <p:sldId id="348" r:id="rId34"/>
    <p:sldId id="349" r:id="rId35"/>
    <p:sldId id="350" r:id="rId36"/>
    <p:sldId id="351" r:id="rId37"/>
    <p:sldId id="316" r:id="rId38"/>
    <p:sldId id="340" r:id="rId39"/>
    <p:sldId id="257" r:id="rId40"/>
    <p:sldId id="258" r:id="rId41"/>
    <p:sldId id="259" r:id="rId42"/>
    <p:sldId id="260" r:id="rId43"/>
    <p:sldId id="283" r:id="rId44"/>
    <p:sldId id="284" r:id="rId45"/>
    <p:sldId id="285" r:id="rId46"/>
    <p:sldId id="261" r:id="rId47"/>
    <p:sldId id="262" r:id="rId48"/>
    <p:sldId id="263" r:id="rId49"/>
    <p:sldId id="264" r:id="rId50"/>
    <p:sldId id="287" r:id="rId51"/>
    <p:sldId id="265" r:id="rId52"/>
    <p:sldId id="266" r:id="rId53"/>
    <p:sldId id="288" r:id="rId54"/>
    <p:sldId id="268" r:id="rId55"/>
    <p:sldId id="290" r:id="rId56"/>
    <p:sldId id="291" r:id="rId57"/>
    <p:sldId id="269" r:id="rId58"/>
    <p:sldId id="270" r:id="rId59"/>
    <p:sldId id="271" r:id="rId60"/>
    <p:sldId id="272" r:id="rId61"/>
    <p:sldId id="278" r:id="rId62"/>
    <p:sldId id="279" r:id="rId63"/>
    <p:sldId id="280" r:id="rId64"/>
    <p:sldId id="292" r:id="rId65"/>
    <p:sldId id="293" r:id="rId66"/>
    <p:sldId id="294" r:id="rId67"/>
    <p:sldId id="297" r:id="rId68"/>
    <p:sldId id="298" r:id="rId69"/>
    <p:sldId id="281" r:id="rId70"/>
    <p:sldId id="282" r:id="rId71"/>
    <p:sldId id="339" r:id="rId72"/>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5909" autoAdjust="0"/>
  </p:normalViewPr>
  <p:slideViewPr>
    <p:cSldViewPr>
      <p:cViewPr varScale="1">
        <p:scale>
          <a:sx n="99" d="100"/>
          <a:sy n="99" d="100"/>
        </p:scale>
        <p:origin x="1544" y="1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Ari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8FFCA7AF-9A17-45B6-8BAB-FFF8BEFD8784}" type="slidenum">
              <a:t>‹N°›</a:t>
            </a:fld>
            <a:endParaRPr lang="fr-FR"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347130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Lucida Sans Unicode" pitchFamily="2"/>
                <a:cs typeface="Tahoma" pitchFamily="2"/>
              </a:defRPr>
            </a:lvl1pPr>
          </a:lstStyle>
          <a:p>
            <a:pPr lvl="0"/>
            <a:fld id="{50BDA708-5730-494E-9025-92F299E2F97C}" type="slidenum">
              <a:t>‹N°›</a:t>
            </a:fld>
            <a:endParaRPr lang="fr-FR"/>
          </a:p>
        </p:txBody>
      </p:sp>
    </p:spTree>
    <p:extLst>
      <p:ext uri="{BB962C8B-B14F-4D97-AF65-F5344CB8AC3E}">
        <p14:creationId xmlns:p14="http://schemas.microsoft.com/office/powerpoint/2010/main" val="317812427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191ACE6-3944-4F8B-91CD-9B3E9AF780D1}" type="slidenum">
              <a:t>‹N°›</a:t>
            </a:fld>
            <a:endParaRPr lang="fr-FR"/>
          </a:p>
        </p:txBody>
      </p:sp>
    </p:spTree>
    <p:extLst>
      <p:ext uri="{BB962C8B-B14F-4D97-AF65-F5344CB8AC3E}">
        <p14:creationId xmlns:p14="http://schemas.microsoft.com/office/powerpoint/2010/main" val="53173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A31C8C8-4480-44A1-B4B2-08DBC024B48C}" type="slidenum">
              <a:t>‹N°›</a:t>
            </a:fld>
            <a:endParaRPr lang="fr-FR"/>
          </a:p>
        </p:txBody>
      </p:sp>
    </p:spTree>
    <p:extLst>
      <p:ext uri="{BB962C8B-B14F-4D97-AF65-F5344CB8AC3E}">
        <p14:creationId xmlns:p14="http://schemas.microsoft.com/office/powerpoint/2010/main" val="201748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301625"/>
            <a:ext cx="6653212"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57B910B-87F2-4876-9891-7F66E108E793}" type="slidenum">
              <a:t>‹N°›</a:t>
            </a:fld>
            <a:endParaRPr lang="fr-FR"/>
          </a:p>
        </p:txBody>
      </p:sp>
    </p:spTree>
    <p:extLst>
      <p:ext uri="{BB962C8B-B14F-4D97-AF65-F5344CB8AC3E}">
        <p14:creationId xmlns:p14="http://schemas.microsoft.com/office/powerpoint/2010/main" val="29864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5FE4BE8-65E6-464C-8185-7958041C2BA6}" type="slidenum">
              <a:t>‹N°›</a:t>
            </a:fld>
            <a:endParaRPr lang="fr-FR"/>
          </a:p>
        </p:txBody>
      </p:sp>
    </p:spTree>
    <p:extLst>
      <p:ext uri="{BB962C8B-B14F-4D97-AF65-F5344CB8AC3E}">
        <p14:creationId xmlns:p14="http://schemas.microsoft.com/office/powerpoint/2010/main" val="121345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3CC989B-4F19-4745-8F84-42367905AB9C}" type="slidenum">
              <a:t>‹N°›</a:t>
            </a:fld>
            <a:endParaRPr lang="fr-FR"/>
          </a:p>
        </p:txBody>
      </p:sp>
    </p:spTree>
    <p:extLst>
      <p:ext uri="{BB962C8B-B14F-4D97-AF65-F5344CB8AC3E}">
        <p14:creationId xmlns:p14="http://schemas.microsoft.com/office/powerpoint/2010/main" val="131507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5F9F75F-0717-4C5D-9704-D56F01964B5E}" type="slidenum">
              <a:t>‹N°›</a:t>
            </a:fld>
            <a:endParaRPr lang="fr-FR"/>
          </a:p>
        </p:txBody>
      </p:sp>
    </p:spTree>
    <p:extLst>
      <p:ext uri="{BB962C8B-B14F-4D97-AF65-F5344CB8AC3E}">
        <p14:creationId xmlns:p14="http://schemas.microsoft.com/office/powerpoint/2010/main" val="202186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6D64BD2B-CE7F-45F3-A40A-67636F72D669}" type="slidenum">
              <a:t>‹N°›</a:t>
            </a:fld>
            <a:endParaRPr lang="fr-FR"/>
          </a:p>
        </p:txBody>
      </p:sp>
    </p:spTree>
    <p:extLst>
      <p:ext uri="{BB962C8B-B14F-4D97-AF65-F5344CB8AC3E}">
        <p14:creationId xmlns:p14="http://schemas.microsoft.com/office/powerpoint/2010/main" val="171993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2BB45FC3-B831-4318-9E91-BAFF4A1C28A6}" type="slidenum">
              <a:t>‹N°›</a:t>
            </a:fld>
            <a:endParaRPr lang="fr-FR"/>
          </a:p>
        </p:txBody>
      </p:sp>
    </p:spTree>
    <p:extLst>
      <p:ext uri="{BB962C8B-B14F-4D97-AF65-F5344CB8AC3E}">
        <p14:creationId xmlns:p14="http://schemas.microsoft.com/office/powerpoint/2010/main" val="216740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65820149-DD7A-4210-916F-C068CEB71864}" type="slidenum">
              <a:t>‹N°›</a:t>
            </a:fld>
            <a:endParaRPr lang="fr-FR"/>
          </a:p>
        </p:txBody>
      </p:sp>
    </p:spTree>
    <p:extLst>
      <p:ext uri="{BB962C8B-B14F-4D97-AF65-F5344CB8AC3E}">
        <p14:creationId xmlns:p14="http://schemas.microsoft.com/office/powerpoint/2010/main" val="38480019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9F0B3C8-AF30-44FF-B75F-716F3180AEBD}" type="slidenum">
              <a:t>‹N°›</a:t>
            </a:fld>
            <a:endParaRPr lang="fr-FR"/>
          </a:p>
        </p:txBody>
      </p:sp>
    </p:spTree>
    <p:extLst>
      <p:ext uri="{BB962C8B-B14F-4D97-AF65-F5344CB8AC3E}">
        <p14:creationId xmlns:p14="http://schemas.microsoft.com/office/powerpoint/2010/main" val="5446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DD542B6-89EE-49E5-9522-EFED42504D0C}" type="slidenum">
              <a:t>‹N°›</a:t>
            </a:fld>
            <a:endParaRPr lang="fr-FR"/>
          </a:p>
        </p:txBody>
      </p:sp>
    </p:spTree>
    <p:extLst>
      <p:ext uri="{BB962C8B-B14F-4D97-AF65-F5344CB8AC3E}">
        <p14:creationId xmlns:p14="http://schemas.microsoft.com/office/powerpoint/2010/main" val="254267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503999" y="1769040"/>
            <a:ext cx="9071640" cy="43848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fld id="{0B866851-5974-4F76-B6C2-1FF470CBDFCF}"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4400" b="0" i="0" u="none" strike="noStrike" kern="1200">
          <a:ln>
            <a:noFill/>
          </a:ln>
          <a:latin typeface="Arial" pitchFamily="18"/>
          <a:ea typeface="Microsoft YaHei" pitchFamily="2"/>
          <a:cs typeface="Arial"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Microsoft YaHei" pitchFamily="2"/>
          <a:cs typeface="Ari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686AA7-93AC-234F-8097-67B43B331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00" y="1078082"/>
            <a:ext cx="8024861" cy="4293677"/>
          </a:xfrm>
          <a:prstGeom prst="rect">
            <a:avLst/>
          </a:prstGeom>
        </p:spPr>
      </p:pic>
      <p:pic>
        <p:nvPicPr>
          <p:cNvPr id="13" name="Image 12">
            <a:extLst>
              <a:ext uri="{FF2B5EF4-FFF2-40B4-BE49-F238E27FC236}">
                <a16:creationId xmlns:a16="http://schemas.microsoft.com/office/drawing/2014/main" id="{9DBFC9AA-02AF-3444-A156-D46E60BDB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098" y="5712201"/>
            <a:ext cx="837582" cy="424723"/>
          </a:xfrm>
          <a:prstGeom prst="rect">
            <a:avLst/>
          </a:prstGeom>
        </p:spPr>
      </p:pic>
      <p:pic>
        <p:nvPicPr>
          <p:cNvPr id="3" name="Image 2">
            <a:extLst>
              <a:ext uri="{FF2B5EF4-FFF2-40B4-BE49-F238E27FC236}">
                <a16:creationId xmlns:a16="http://schemas.microsoft.com/office/drawing/2014/main" id="{153DD7F4-2FEA-A348-9B69-D27936515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012" y="5793618"/>
            <a:ext cx="1136884" cy="301161"/>
          </a:xfrm>
          <a:prstGeom prst="rect">
            <a:avLst/>
          </a:prstGeom>
        </p:spPr>
      </p:pic>
      <p:pic>
        <p:nvPicPr>
          <p:cNvPr id="6" name="Image 5">
            <a:extLst>
              <a:ext uri="{FF2B5EF4-FFF2-40B4-BE49-F238E27FC236}">
                <a16:creationId xmlns:a16="http://schemas.microsoft.com/office/drawing/2014/main" id="{EBB4F359-B6BB-F944-8547-031444D68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746" y="5518483"/>
            <a:ext cx="776544" cy="776544"/>
          </a:xfrm>
          <a:prstGeom prst="rect">
            <a:avLst/>
          </a:prstGeom>
        </p:spPr>
      </p:pic>
      <p:pic>
        <p:nvPicPr>
          <p:cNvPr id="7" name="Image 6">
            <a:extLst>
              <a:ext uri="{FF2B5EF4-FFF2-40B4-BE49-F238E27FC236}">
                <a16:creationId xmlns:a16="http://schemas.microsoft.com/office/drawing/2014/main" id="{DA81D9AA-BC28-A342-B094-0B1B238D63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4453" y="6148649"/>
            <a:ext cx="4669475" cy="381029"/>
          </a:xfrm>
          <a:prstGeom prst="rect">
            <a:avLst/>
          </a:prstGeom>
        </p:spPr>
      </p:pic>
      <p:pic>
        <p:nvPicPr>
          <p:cNvPr id="12" name="Image 11">
            <a:extLst>
              <a:ext uri="{FF2B5EF4-FFF2-40B4-BE49-F238E27FC236}">
                <a16:creationId xmlns:a16="http://schemas.microsoft.com/office/drawing/2014/main" id="{1B73F82C-5EA3-2F42-87CA-A2AD6873EB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2200" y="5688106"/>
            <a:ext cx="858339" cy="462182"/>
          </a:xfrm>
          <a:prstGeom prst="rect">
            <a:avLst/>
          </a:prstGeom>
        </p:spPr>
      </p:pic>
    </p:spTree>
    <p:extLst>
      <p:ext uri="{BB962C8B-B14F-4D97-AF65-F5344CB8AC3E}">
        <p14:creationId xmlns:p14="http://schemas.microsoft.com/office/powerpoint/2010/main" val="323132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chemeClr val="tx1"/>
                </a:solidFill>
                <a:latin typeface="Klavika" panose="02000000000000000000" pitchFamily="2" charset="0"/>
              </a:rPr>
              <a:t>Zambie vs Botswana</a:t>
            </a:r>
          </a:p>
        </p:txBody>
      </p:sp>
      <p:sp>
        <p:nvSpPr>
          <p:cNvPr id="3" name="Espace réservé du contenu 2"/>
          <p:cNvSpPr>
            <a:spLocks noGrp="1"/>
          </p:cNvSpPr>
          <p:nvPr>
            <p:ph idx="1"/>
          </p:nvPr>
        </p:nvSpPr>
        <p:spPr/>
        <p:txBody>
          <a:bodyPr/>
          <a:lstStyle/>
          <a:p>
            <a:pPr marL="457200" lvl="0" indent="-457200" algn="just" eaLnBrk="0" fontAlgn="base">
              <a:spcBef>
                <a:spcPct val="0"/>
              </a:spcBef>
              <a:spcAft>
                <a:spcPct val="0"/>
              </a:spcAft>
              <a:buSzTx/>
              <a:buFont typeface="Arial" panose="020B0604020202020204" pitchFamily="34" charset="0"/>
              <a:buChar char="•"/>
            </a:pPr>
            <a:r>
              <a:rPr lang="fr-FR" altLang="fr-FR" sz="2800" dirty="0">
                <a:solidFill>
                  <a:schemeClr val="tx1"/>
                </a:solidFill>
                <a:latin typeface="Klavika" panose="02000000000000000000" pitchFamily="2" charset="0"/>
              </a:rPr>
              <a:t>Contrairement à de nombreux pays de la région (RDC, Namibie, Zimbabwe, Angola…), ni la Zambie ni le Botswana n’ont connu de guerre civile (le lien entre ressources naturelles et guerres est souvent mis en avant pour expliquer des malédictions comme Paul Collier, par exemple).</a:t>
            </a:r>
          </a:p>
          <a:p>
            <a:pPr marL="0" lvl="0" indent="0" algn="just" eaLnBrk="0" fontAlgn="base">
              <a:spcBef>
                <a:spcPct val="0"/>
              </a:spcBef>
              <a:spcAft>
                <a:spcPct val="0"/>
              </a:spcAft>
              <a:buSzTx/>
              <a:buNone/>
            </a:pPr>
            <a:endParaRPr lang="fr-FR" altLang="fr-FR" sz="2800" dirty="0">
              <a:solidFill>
                <a:schemeClr val="tx1"/>
              </a:solidFill>
              <a:latin typeface="Klavika" panose="02000000000000000000" pitchFamily="2" charset="0"/>
            </a:endParaRPr>
          </a:p>
          <a:p>
            <a:pPr marL="457200" lvl="0" indent="-457200" algn="just" eaLnBrk="0" fontAlgn="base">
              <a:spcBef>
                <a:spcPct val="0"/>
              </a:spcBef>
              <a:spcAft>
                <a:spcPct val="0"/>
              </a:spcAft>
              <a:buSzTx/>
              <a:buFont typeface="Arial" panose="020B0604020202020204" pitchFamily="34" charset="0"/>
              <a:buChar char="•"/>
            </a:pPr>
            <a:r>
              <a:rPr lang="fr-FR" altLang="fr-FR" sz="2800" dirty="0">
                <a:solidFill>
                  <a:schemeClr val="tx1"/>
                </a:solidFill>
                <a:latin typeface="Klavika" panose="02000000000000000000" pitchFamily="2" charset="0"/>
              </a:rPr>
              <a:t>Non-dictature dans les deux pays.</a:t>
            </a:r>
          </a:p>
          <a:p>
            <a:pPr marL="0" lvl="0" indent="0" algn="just" eaLnBrk="0" fontAlgn="base">
              <a:spcBef>
                <a:spcPct val="0"/>
              </a:spcBef>
              <a:spcAft>
                <a:spcPct val="0"/>
              </a:spcAft>
              <a:buSzTx/>
              <a:buNone/>
            </a:pPr>
            <a:endParaRPr lang="fr-FR" altLang="fr-FR" sz="2800" dirty="0">
              <a:solidFill>
                <a:schemeClr val="tx1"/>
              </a:solidFill>
              <a:latin typeface="Klavika" panose="02000000000000000000" pitchFamily="2" charset="0"/>
            </a:endParaRPr>
          </a:p>
          <a:p>
            <a:pPr marL="457200" lvl="0" indent="-457200" algn="just" eaLnBrk="0" fontAlgn="base">
              <a:spcBef>
                <a:spcPct val="0"/>
              </a:spcBef>
              <a:spcAft>
                <a:spcPct val="0"/>
              </a:spcAft>
              <a:buSzTx/>
              <a:buFont typeface="Arial" panose="020B0604020202020204" pitchFamily="34" charset="0"/>
              <a:buChar char="•"/>
            </a:pPr>
            <a:r>
              <a:rPr lang="fr-FR" altLang="fr-FR" sz="2800" dirty="0">
                <a:solidFill>
                  <a:schemeClr val="tx1"/>
                </a:solidFill>
                <a:latin typeface="Klavika" panose="02000000000000000000" pitchFamily="2" charset="0"/>
              </a:rPr>
              <a:t>Une différence apparaît dans le type de ressources (les revenus du cuivre de la Zambie étant plus volatils que ceux du diamant du Botswana) </a:t>
            </a:r>
          </a:p>
        </p:txBody>
      </p:sp>
    </p:spTree>
    <p:extLst>
      <p:ext uri="{BB962C8B-B14F-4D97-AF65-F5344CB8AC3E}">
        <p14:creationId xmlns:p14="http://schemas.microsoft.com/office/powerpoint/2010/main" val="237952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err="1">
                <a:latin typeface="Klavika" panose="02000000000000000000" pitchFamily="2" charset="0"/>
              </a:rPr>
              <a:t>Zambia</a:t>
            </a:r>
            <a:r>
              <a:rPr lang="fr-FR" sz="4000" dirty="0">
                <a:latin typeface="Klavika" panose="02000000000000000000" pitchFamily="2" charset="0"/>
              </a:rPr>
              <a:t> vs Botswana </a:t>
            </a:r>
            <a:r>
              <a:rPr lang="fr-FR" sz="3600" dirty="0">
                <a:latin typeface="Klavika" panose="02000000000000000000" pitchFamily="2" charset="0"/>
              </a:rPr>
              <a:t>(2)</a:t>
            </a:r>
          </a:p>
        </p:txBody>
      </p:sp>
      <p:sp>
        <p:nvSpPr>
          <p:cNvPr id="3" name="Espace réservé du contenu 2"/>
          <p:cNvSpPr>
            <a:spLocks noGrp="1"/>
          </p:cNvSpPr>
          <p:nvPr>
            <p:ph idx="1"/>
          </p:nvPr>
        </p:nvSpPr>
        <p:spPr>
          <a:xfrm>
            <a:off x="503999" y="1907629"/>
            <a:ext cx="9071640" cy="4384800"/>
          </a:xfrm>
        </p:spPr>
        <p:txBody>
          <a:bodyPr/>
          <a:lstStyle/>
          <a:p>
            <a:pPr algn="just"/>
            <a:r>
              <a:rPr lang="fr-FR" sz="2800" dirty="0">
                <a:latin typeface="Klavika" panose="02000000000000000000" pitchFamily="2" charset="0"/>
              </a:rPr>
              <a:t>Une différence notable apparaît dans la </a:t>
            </a:r>
            <a:r>
              <a:rPr lang="fr-FR" sz="2800" dirty="0">
                <a:solidFill>
                  <a:srgbClr val="FF0000"/>
                </a:solidFill>
                <a:latin typeface="Klavika" panose="02000000000000000000" pitchFamily="2" charset="0"/>
              </a:rPr>
              <a:t>gouvernance.</a:t>
            </a:r>
          </a:p>
          <a:p>
            <a:pPr algn="just"/>
            <a:r>
              <a:rPr lang="en-US" sz="2800" dirty="0">
                <a:latin typeface="Klavika" panose="02000000000000000000" pitchFamily="2" charset="0"/>
              </a:rPr>
              <a:t>Le </a:t>
            </a:r>
            <a:r>
              <a:rPr lang="en-US" sz="2800" dirty="0" err="1">
                <a:latin typeface="Klavika" panose="02000000000000000000" pitchFamily="2" charset="0"/>
              </a:rPr>
              <a:t>faible</a:t>
            </a:r>
            <a:r>
              <a:rPr lang="en-US" sz="2800" dirty="0">
                <a:latin typeface="Klavika" panose="02000000000000000000" pitchFamily="2" charset="0"/>
              </a:rPr>
              <a:t> </a:t>
            </a:r>
            <a:r>
              <a:rPr lang="en-US" sz="2800" dirty="0" err="1">
                <a:latin typeface="Klavika" panose="02000000000000000000" pitchFamily="2" charset="0"/>
              </a:rPr>
              <a:t>contrôle</a:t>
            </a:r>
            <a:r>
              <a:rPr lang="en-US" sz="2800" dirty="0">
                <a:latin typeface="Klavika" panose="02000000000000000000" pitchFamily="2" charset="0"/>
              </a:rPr>
              <a:t> </a:t>
            </a:r>
            <a:r>
              <a:rPr lang="en-US" sz="2800" dirty="0" err="1">
                <a:latin typeface="Klavika" panose="02000000000000000000" pitchFamily="2" charset="0"/>
              </a:rPr>
              <a:t>exercé</a:t>
            </a:r>
            <a:r>
              <a:rPr lang="en-US" sz="2800" dirty="0">
                <a:latin typeface="Klavika" panose="02000000000000000000" pitchFamily="2" charset="0"/>
              </a:rPr>
              <a:t> par le </a:t>
            </a:r>
            <a:r>
              <a:rPr lang="en-US" sz="2800" dirty="0" err="1">
                <a:latin typeface="Klavika" panose="02000000000000000000" pitchFamily="2" charset="0"/>
              </a:rPr>
              <a:t>parti</a:t>
            </a:r>
            <a:r>
              <a:rPr lang="en-US" sz="2800" dirty="0">
                <a:latin typeface="Klavika" panose="02000000000000000000" pitchFamily="2" charset="0"/>
              </a:rPr>
              <a:t> dominant </a:t>
            </a:r>
            <a:r>
              <a:rPr lang="en-US" sz="2800" dirty="0" err="1">
                <a:latin typeface="Klavika" panose="02000000000000000000" pitchFamily="2" charset="0"/>
              </a:rPr>
              <a:t>en</a:t>
            </a:r>
            <a:r>
              <a:rPr lang="en-US" sz="2800" dirty="0">
                <a:latin typeface="Klavika" panose="02000000000000000000" pitchFamily="2" charset="0"/>
              </a:rPr>
              <a:t> </a:t>
            </a:r>
            <a:r>
              <a:rPr lang="en-US" sz="2800" dirty="0" err="1">
                <a:latin typeface="Klavika" panose="02000000000000000000" pitchFamily="2" charset="0"/>
              </a:rPr>
              <a:t>Zambie</a:t>
            </a:r>
            <a:r>
              <a:rPr lang="en-US" sz="2800" dirty="0">
                <a:latin typeface="Klavika" panose="02000000000000000000" pitchFamily="2" charset="0"/>
              </a:rPr>
              <a:t>, </a:t>
            </a:r>
            <a:r>
              <a:rPr lang="en-US" sz="2800" dirty="0" err="1">
                <a:latin typeface="Klavika" panose="02000000000000000000" pitchFamily="2" charset="0"/>
              </a:rPr>
              <a:t>conjugué</a:t>
            </a:r>
            <a:r>
              <a:rPr lang="en-US" sz="2800" dirty="0">
                <a:latin typeface="Klavika" panose="02000000000000000000" pitchFamily="2" charset="0"/>
              </a:rPr>
              <a:t> à </a:t>
            </a:r>
            <a:r>
              <a:rPr lang="en-US" sz="2800" dirty="0" err="1">
                <a:latin typeface="Klavika" panose="02000000000000000000" pitchFamily="2" charset="0"/>
              </a:rPr>
              <a:t>une</a:t>
            </a:r>
            <a:r>
              <a:rPr lang="en-US" sz="2800" dirty="0">
                <a:latin typeface="Klavika" panose="02000000000000000000" pitchFamily="2" charset="0"/>
              </a:rPr>
              <a:t> </a:t>
            </a:r>
            <a:r>
              <a:rPr lang="en-US" sz="2800" dirty="0" err="1">
                <a:latin typeface="Klavika" panose="02000000000000000000" pitchFamily="2" charset="0"/>
              </a:rPr>
              <a:t>mauvaise</a:t>
            </a:r>
            <a:r>
              <a:rPr lang="en-US" sz="2800" dirty="0">
                <a:latin typeface="Klavika" panose="02000000000000000000" pitchFamily="2" charset="0"/>
              </a:rPr>
              <a:t> comprehension du </a:t>
            </a:r>
            <a:r>
              <a:rPr lang="en-US" sz="2800" dirty="0" err="1">
                <a:latin typeface="Klavika" panose="02000000000000000000" pitchFamily="2" charset="0"/>
              </a:rPr>
              <a:t>marché</a:t>
            </a:r>
            <a:r>
              <a:rPr lang="en-US" sz="2800" dirty="0">
                <a:latin typeface="Klavika" panose="02000000000000000000" pitchFamily="2" charset="0"/>
              </a:rPr>
              <a:t> </a:t>
            </a:r>
            <a:r>
              <a:rPr lang="en-US" sz="2800" dirty="0" err="1">
                <a:latin typeface="Klavika" panose="02000000000000000000" pitchFamily="2" charset="0"/>
              </a:rPr>
              <a:t>mondial</a:t>
            </a:r>
            <a:r>
              <a:rPr lang="en-US" sz="2800" dirty="0">
                <a:latin typeface="Klavika" panose="02000000000000000000" pitchFamily="2" charset="0"/>
              </a:rPr>
              <a:t> du </a:t>
            </a:r>
            <a:r>
              <a:rPr lang="en-US" sz="2800" dirty="0" err="1">
                <a:latin typeface="Klavika" panose="02000000000000000000" pitchFamily="2" charset="0"/>
              </a:rPr>
              <a:t>cuivre</a:t>
            </a:r>
            <a:r>
              <a:rPr lang="en-US" sz="2800" dirty="0">
                <a:latin typeface="Klavika" panose="02000000000000000000" pitchFamily="2" charset="0"/>
              </a:rPr>
              <a:t>, a conduit à </a:t>
            </a:r>
            <a:r>
              <a:rPr lang="en-US" sz="2800" dirty="0" err="1">
                <a:latin typeface="Klavika" panose="02000000000000000000" pitchFamily="2" charset="0"/>
              </a:rPr>
              <a:t>l’absence</a:t>
            </a:r>
            <a:r>
              <a:rPr lang="en-US" sz="2800" dirty="0">
                <a:latin typeface="Klavika" panose="02000000000000000000" pitchFamily="2" charset="0"/>
              </a:rPr>
              <a:t> de </a:t>
            </a:r>
            <a:r>
              <a:rPr lang="en-US" sz="2800" dirty="0" err="1">
                <a:latin typeface="Klavika" panose="02000000000000000000" pitchFamily="2" charset="0"/>
              </a:rPr>
              <a:t>réformes</a:t>
            </a:r>
            <a:r>
              <a:rPr lang="en-US" sz="2800" dirty="0">
                <a:latin typeface="Klavika" panose="02000000000000000000" pitchFamily="2" charset="0"/>
              </a:rPr>
              <a:t> </a:t>
            </a:r>
            <a:r>
              <a:rPr lang="en-US" sz="2800" dirty="0" err="1">
                <a:latin typeface="Klavika" panose="02000000000000000000" pitchFamily="2" charset="0"/>
              </a:rPr>
              <a:t>structurelles</a:t>
            </a:r>
            <a:r>
              <a:rPr lang="en-US" sz="2800" dirty="0">
                <a:latin typeface="Klavika" panose="02000000000000000000" pitchFamily="2" charset="0"/>
              </a:rPr>
              <a:t> et à </a:t>
            </a:r>
            <a:r>
              <a:rPr lang="en-US" sz="2800" dirty="0" err="1">
                <a:latin typeface="Klavika" panose="02000000000000000000" pitchFamily="2" charset="0"/>
              </a:rPr>
              <a:t>une</a:t>
            </a:r>
            <a:r>
              <a:rPr lang="en-US" sz="2800" dirty="0">
                <a:latin typeface="Klavika" panose="02000000000000000000" pitchFamily="2" charset="0"/>
              </a:rPr>
              <a:t> </a:t>
            </a:r>
            <a:r>
              <a:rPr lang="en-US" sz="2800" dirty="0" err="1">
                <a:latin typeface="Klavika" panose="02000000000000000000" pitchFamily="2" charset="0"/>
              </a:rPr>
              <a:t>politique</a:t>
            </a:r>
            <a:r>
              <a:rPr lang="en-US" sz="2800" dirty="0">
                <a:latin typeface="Klavika" panose="02000000000000000000" pitchFamily="2" charset="0"/>
              </a:rPr>
              <a:t> </a:t>
            </a:r>
            <a:r>
              <a:rPr lang="en-US" sz="2800" dirty="0" err="1">
                <a:latin typeface="Klavika" panose="02000000000000000000" pitchFamily="2" charset="0"/>
              </a:rPr>
              <a:t>souvent</a:t>
            </a:r>
            <a:r>
              <a:rPr lang="en-US" sz="2800" dirty="0">
                <a:latin typeface="Klavika" panose="02000000000000000000" pitchFamily="2" charset="0"/>
              </a:rPr>
              <a:t> </a:t>
            </a:r>
            <a:r>
              <a:rPr lang="en-US" sz="2800" dirty="0" err="1">
                <a:latin typeface="Klavika" panose="02000000000000000000" pitchFamily="2" charset="0"/>
              </a:rPr>
              <a:t>clientéliste</a:t>
            </a:r>
            <a:r>
              <a:rPr lang="en-US" sz="2800" dirty="0">
                <a:latin typeface="Klavika" panose="02000000000000000000" pitchFamily="2" charset="0"/>
              </a:rPr>
              <a:t> (distribution de </a:t>
            </a:r>
            <a:r>
              <a:rPr lang="en-US" sz="2800" dirty="0" err="1">
                <a:latin typeface="Klavika" panose="02000000000000000000" pitchFamily="2" charset="0"/>
              </a:rPr>
              <a:t>rentes</a:t>
            </a:r>
            <a:r>
              <a:rPr lang="en-US" sz="2800" dirty="0">
                <a:latin typeface="Klavika" panose="02000000000000000000" pitchFamily="2" charset="0"/>
              </a:rPr>
              <a:t> aux </a:t>
            </a:r>
            <a:r>
              <a:rPr lang="en-US" sz="2800" dirty="0" err="1">
                <a:latin typeface="Klavika" panose="02000000000000000000" pitchFamily="2" charset="0"/>
              </a:rPr>
              <a:t>groupes</a:t>
            </a:r>
            <a:r>
              <a:rPr lang="en-US" sz="2800" dirty="0">
                <a:latin typeface="Klavika" panose="02000000000000000000" pitchFamily="2" charset="0"/>
              </a:rPr>
              <a:t> “</a:t>
            </a:r>
            <a:r>
              <a:rPr lang="en-US" sz="2800" dirty="0" err="1">
                <a:latin typeface="Klavika" panose="02000000000000000000" pitchFamily="2" charset="0"/>
              </a:rPr>
              <a:t>amis</a:t>
            </a:r>
            <a:r>
              <a:rPr lang="en-US" sz="2800" dirty="0">
                <a:latin typeface="Klavika" panose="02000000000000000000" pitchFamily="2" charset="0"/>
              </a:rPr>
              <a:t>”). </a:t>
            </a:r>
          </a:p>
          <a:p>
            <a:pPr algn="just"/>
            <a:r>
              <a:rPr lang="en-US" sz="2800" dirty="0">
                <a:solidFill>
                  <a:schemeClr val="tx1"/>
                </a:solidFill>
                <a:latin typeface="Klavika" panose="02000000000000000000" pitchFamily="2" charset="0"/>
              </a:rPr>
              <a:t>Au Botswana, des institutions fortes </a:t>
            </a:r>
            <a:r>
              <a:rPr lang="en-US" sz="2800" dirty="0" err="1">
                <a:solidFill>
                  <a:schemeClr val="tx1"/>
                </a:solidFill>
                <a:latin typeface="Klavika" panose="02000000000000000000" pitchFamily="2" charset="0"/>
              </a:rPr>
              <a:t>basées</a:t>
            </a:r>
            <a:r>
              <a:rPr lang="en-US" sz="2800" dirty="0">
                <a:solidFill>
                  <a:schemeClr val="tx1"/>
                </a:solidFill>
                <a:latin typeface="Klavika" panose="02000000000000000000" pitchFamily="2" charset="0"/>
              </a:rPr>
              <a:t> sur des bureaucracies </a:t>
            </a:r>
            <a:r>
              <a:rPr lang="en-US" sz="2800" dirty="0" err="1">
                <a:solidFill>
                  <a:schemeClr val="tx1"/>
                </a:solidFill>
                <a:latin typeface="Klavika" panose="02000000000000000000" pitchFamily="2" charset="0"/>
              </a:rPr>
              <a:t>méritocratiques</a:t>
            </a:r>
            <a:r>
              <a:rPr lang="en-US" sz="2800" dirty="0">
                <a:solidFill>
                  <a:schemeClr val="tx1"/>
                </a:solidFill>
                <a:latin typeface="Klavika" panose="02000000000000000000" pitchFamily="2" charset="0"/>
              </a:rPr>
              <a:t> et un </a:t>
            </a:r>
            <a:r>
              <a:rPr lang="en-US" sz="2800" dirty="0" err="1">
                <a:solidFill>
                  <a:schemeClr val="tx1"/>
                </a:solidFill>
                <a:latin typeface="Klavika" panose="02000000000000000000" pitchFamily="2" charset="0"/>
              </a:rPr>
              <a:t>système</a:t>
            </a:r>
            <a:r>
              <a:rPr lang="en-US" sz="2800" dirty="0">
                <a:solidFill>
                  <a:schemeClr val="tx1"/>
                </a:solidFill>
                <a:latin typeface="Klavika" panose="02000000000000000000" pitchFamily="2" charset="0"/>
              </a:rPr>
              <a:t> </a:t>
            </a:r>
            <a:r>
              <a:rPr lang="en-US" sz="2800" dirty="0" err="1">
                <a:solidFill>
                  <a:schemeClr val="tx1"/>
                </a:solidFill>
                <a:latin typeface="Klavika" panose="02000000000000000000" pitchFamily="2" charset="0"/>
              </a:rPr>
              <a:t>judiciaire</a:t>
            </a:r>
            <a:r>
              <a:rPr lang="en-US" sz="2800" dirty="0">
                <a:solidFill>
                  <a:schemeClr val="tx1"/>
                </a:solidFill>
                <a:latin typeface="Klavika" panose="02000000000000000000" pitchFamily="2" charset="0"/>
              </a:rPr>
              <a:t> implacable </a:t>
            </a:r>
            <a:r>
              <a:rPr lang="en-US" sz="2800" dirty="0" err="1">
                <a:solidFill>
                  <a:schemeClr val="tx1"/>
                </a:solidFill>
                <a:latin typeface="Klavika" panose="02000000000000000000" pitchFamily="2" charset="0"/>
              </a:rPr>
              <a:t>veillent</a:t>
            </a:r>
            <a:r>
              <a:rPr lang="en-US" sz="2800" dirty="0">
                <a:solidFill>
                  <a:schemeClr val="tx1"/>
                </a:solidFill>
                <a:latin typeface="Klavika" panose="02000000000000000000" pitchFamily="2" charset="0"/>
              </a:rPr>
              <a:t> à </a:t>
            </a:r>
            <a:r>
              <a:rPr lang="en-US" sz="2800" dirty="0" err="1">
                <a:solidFill>
                  <a:schemeClr val="tx1"/>
                </a:solidFill>
                <a:latin typeface="Klavika" panose="02000000000000000000" pitchFamily="2" charset="0"/>
              </a:rPr>
              <a:t>l’application</a:t>
            </a:r>
            <a:r>
              <a:rPr lang="en-US" sz="2800" dirty="0">
                <a:solidFill>
                  <a:schemeClr val="tx1"/>
                </a:solidFill>
                <a:latin typeface="Klavika" panose="02000000000000000000" pitchFamily="2" charset="0"/>
              </a:rPr>
              <a:t> de </a:t>
            </a:r>
            <a:r>
              <a:rPr lang="en-US" sz="2800" dirty="0" err="1">
                <a:solidFill>
                  <a:schemeClr val="tx1"/>
                </a:solidFill>
                <a:latin typeface="Klavika" panose="02000000000000000000" pitchFamily="2" charset="0"/>
              </a:rPr>
              <a:t>politiques</a:t>
            </a:r>
            <a:r>
              <a:rPr lang="en-US" sz="2800" dirty="0">
                <a:solidFill>
                  <a:schemeClr val="tx1"/>
                </a:solidFill>
                <a:latin typeface="Klavika" panose="02000000000000000000" pitchFamily="2" charset="0"/>
              </a:rPr>
              <a:t> de </a:t>
            </a:r>
            <a:r>
              <a:rPr lang="en-US" sz="2800" dirty="0" err="1">
                <a:solidFill>
                  <a:schemeClr val="tx1"/>
                </a:solidFill>
                <a:latin typeface="Klavika" panose="02000000000000000000" pitchFamily="2" charset="0"/>
              </a:rPr>
              <a:t>développement</a:t>
            </a:r>
            <a:r>
              <a:rPr lang="en-US" sz="2800" dirty="0">
                <a:solidFill>
                  <a:schemeClr val="tx1"/>
                </a:solidFill>
                <a:latin typeface="Klavika" panose="02000000000000000000" pitchFamily="2" charset="0"/>
              </a:rPr>
              <a:t> </a:t>
            </a:r>
            <a:r>
              <a:rPr lang="en-US" sz="2800" dirty="0" err="1">
                <a:solidFill>
                  <a:schemeClr val="tx1"/>
                </a:solidFill>
                <a:latin typeface="Klavika" panose="02000000000000000000" pitchFamily="2" charset="0"/>
              </a:rPr>
              <a:t>votées</a:t>
            </a:r>
            <a:r>
              <a:rPr lang="en-US" sz="2800" dirty="0">
                <a:solidFill>
                  <a:schemeClr val="tx1"/>
                </a:solidFill>
                <a:latin typeface="Klavika" panose="02000000000000000000" pitchFamily="2" charset="0"/>
              </a:rPr>
              <a:t>.</a:t>
            </a:r>
            <a:endParaRPr lang="fr-FR" dirty="0">
              <a:solidFill>
                <a:schemeClr val="tx1"/>
              </a:solidFill>
              <a:latin typeface="Klavika" panose="02000000000000000000" pitchFamily="2" charset="0"/>
            </a:endParaRPr>
          </a:p>
        </p:txBody>
      </p:sp>
    </p:spTree>
    <p:extLst>
      <p:ext uri="{BB962C8B-B14F-4D97-AF65-F5344CB8AC3E}">
        <p14:creationId xmlns:p14="http://schemas.microsoft.com/office/powerpoint/2010/main" val="275247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b="1" dirty="0">
                <a:solidFill>
                  <a:schemeClr val="tx1"/>
                </a:solidFill>
                <a:latin typeface="Klavika" panose="02000000000000000000" pitchFamily="2" charset="0"/>
              </a:rPr>
              <a:t>Deux exemples de « terrain » d’étude</a:t>
            </a:r>
            <a:br>
              <a:rPr lang="fr-FR" sz="4000" b="1" dirty="0">
                <a:solidFill>
                  <a:schemeClr val="tx1"/>
                </a:solidFill>
                <a:latin typeface="Klavika" panose="02000000000000000000" pitchFamily="2" charset="0"/>
              </a:rPr>
            </a:br>
            <a:r>
              <a:rPr lang="fr-FR" sz="4000" b="1" dirty="0" err="1">
                <a:solidFill>
                  <a:schemeClr val="tx1"/>
                </a:solidFill>
                <a:latin typeface="Klavika" panose="02000000000000000000" pitchFamily="2" charset="0"/>
              </a:rPr>
              <a:t>RDCongo</a:t>
            </a:r>
            <a:r>
              <a:rPr lang="fr-FR" sz="4000" b="1" dirty="0">
                <a:solidFill>
                  <a:schemeClr val="tx1"/>
                </a:solidFill>
                <a:latin typeface="Klavika" panose="02000000000000000000" pitchFamily="2" charset="0"/>
              </a:rPr>
              <a:t> vs Algérie</a:t>
            </a:r>
          </a:p>
        </p:txBody>
      </p:sp>
      <p:sp>
        <p:nvSpPr>
          <p:cNvPr id="3" name="Espace réservé du contenu 2"/>
          <p:cNvSpPr>
            <a:spLocks noGrp="1"/>
          </p:cNvSpPr>
          <p:nvPr>
            <p:ph idx="1"/>
          </p:nvPr>
        </p:nvSpPr>
        <p:spPr>
          <a:xfrm>
            <a:off x="489188" y="2195661"/>
            <a:ext cx="9071640" cy="4384800"/>
          </a:xfrm>
        </p:spPr>
        <p:txBody>
          <a:bodyPr/>
          <a:lstStyle/>
          <a:p>
            <a:pPr algn="just"/>
            <a:r>
              <a:rPr lang="fr-FR" sz="2800" i="1" dirty="0" err="1">
                <a:solidFill>
                  <a:srgbClr val="FF0000"/>
                </a:solidFill>
                <a:latin typeface="Klavika" panose="02000000000000000000" pitchFamily="2" charset="0"/>
              </a:rPr>
              <a:t>Weak</a:t>
            </a:r>
            <a:r>
              <a:rPr lang="fr-FR" sz="2800" i="1" dirty="0">
                <a:solidFill>
                  <a:srgbClr val="FF0000"/>
                </a:solidFill>
                <a:latin typeface="Klavika" panose="02000000000000000000" pitchFamily="2" charset="0"/>
              </a:rPr>
              <a:t> state</a:t>
            </a:r>
            <a:r>
              <a:rPr lang="fr-FR" sz="2800" dirty="0">
                <a:latin typeface="Klavika" panose="02000000000000000000" pitchFamily="2" charset="0"/>
              </a:rPr>
              <a:t>: RD du Congo, essentiellement dans la région du Sud-Kivu, l’un des endroits les plus conflictuels du monde (région des Grands Lacs), comme chef d’une mission de coopération belge (2008-2013)</a:t>
            </a:r>
          </a:p>
          <a:p>
            <a:pPr algn="just"/>
            <a:r>
              <a:rPr lang="fr-FR" sz="2800" i="1" dirty="0" err="1">
                <a:solidFill>
                  <a:srgbClr val="FF0000"/>
                </a:solidFill>
                <a:latin typeface="Klavika" panose="02000000000000000000" pitchFamily="2" charset="0"/>
              </a:rPr>
              <a:t>Strong</a:t>
            </a:r>
            <a:r>
              <a:rPr lang="fr-FR" sz="2800" i="1" dirty="0">
                <a:solidFill>
                  <a:srgbClr val="FF0000"/>
                </a:solidFill>
                <a:latin typeface="Klavika" panose="02000000000000000000" pitchFamily="2" charset="0"/>
              </a:rPr>
              <a:t> state</a:t>
            </a:r>
            <a:r>
              <a:rPr lang="fr-FR" sz="2800" dirty="0">
                <a:latin typeface="Klavika" panose="02000000000000000000" pitchFamily="2" charset="0"/>
              </a:rPr>
              <a:t>: Algérie, essentiellement comme conseiller économique du Premier Ministre de </a:t>
            </a:r>
            <a:r>
              <a:rPr lang="fr-FR" sz="2800" dirty="0" err="1">
                <a:latin typeface="Klavika" panose="02000000000000000000" pitchFamily="2" charset="0"/>
              </a:rPr>
              <a:t>Nov</a:t>
            </a:r>
            <a:r>
              <a:rPr lang="fr-FR" sz="2800" dirty="0">
                <a:latin typeface="Klavika" panose="02000000000000000000" pitchFamily="2" charset="0"/>
              </a:rPr>
              <a:t> 2015 à Mai 2017.  </a:t>
            </a:r>
          </a:p>
          <a:p>
            <a:pPr algn="just"/>
            <a:r>
              <a:rPr lang="fr-FR" sz="2800" dirty="0">
                <a:latin typeface="Klavika" panose="02000000000000000000" pitchFamily="2" charset="0"/>
              </a:rPr>
              <a:t>Ce sont les 2 plus grands pays d’Afrique et parmi les plus riches en ressources naturelles.</a:t>
            </a:r>
          </a:p>
        </p:txBody>
      </p:sp>
    </p:spTree>
    <p:extLst>
      <p:ext uri="{BB962C8B-B14F-4D97-AF65-F5344CB8AC3E}">
        <p14:creationId xmlns:p14="http://schemas.microsoft.com/office/powerpoint/2010/main" val="110503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b="1" dirty="0">
                <a:solidFill>
                  <a:srgbClr val="FF0000"/>
                </a:solidFill>
                <a:latin typeface="Klavika" panose="02000000000000000000" pitchFamily="2" charset="0"/>
              </a:rPr>
              <a:t>Le cas de la RDC</a:t>
            </a:r>
          </a:p>
        </p:txBody>
      </p:sp>
      <p:sp>
        <p:nvSpPr>
          <p:cNvPr id="3" name="Espace réservé du contenu 2"/>
          <p:cNvSpPr>
            <a:spLocks noGrp="1"/>
          </p:cNvSpPr>
          <p:nvPr>
            <p:ph idx="1"/>
          </p:nvPr>
        </p:nvSpPr>
        <p:spPr>
          <a:xfrm>
            <a:off x="4236608" y="5446409"/>
            <a:ext cx="9071640" cy="4384800"/>
          </a:xfrm>
        </p:spPr>
        <p:txBody>
          <a:bodyPr/>
          <a:lstStyle/>
          <a:p>
            <a:pPr marL="108000" indent="0">
              <a:buNone/>
            </a:pPr>
            <a:endParaRPr lang="fr-FR" dirty="0"/>
          </a:p>
          <a:p>
            <a:pPr marL="108000" indent="0">
              <a:buNone/>
            </a:pP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922" y="1862170"/>
            <a:ext cx="2998833" cy="421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384" y="1907629"/>
            <a:ext cx="33718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0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solidFill>
                  <a:srgbClr val="FF0000"/>
                </a:solidFill>
                <a:latin typeface="Klavika" panose="02000000000000000000" pitchFamily="2" charset="0"/>
              </a:rPr>
              <a:t>Géographie</a:t>
            </a:r>
          </a:p>
        </p:txBody>
      </p:sp>
      <p:pic>
        <p:nvPicPr>
          <p:cNvPr id="3074"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056" y="2339677"/>
            <a:ext cx="4374548" cy="438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3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rgbClr val="FF0000"/>
                </a:solidFill>
              </a:rPr>
              <a:t>La RDC en bref</a:t>
            </a:r>
          </a:p>
        </p:txBody>
      </p:sp>
      <p:sp>
        <p:nvSpPr>
          <p:cNvPr id="3" name="Espace réservé du contenu 2"/>
          <p:cNvSpPr>
            <a:spLocks noGrp="1"/>
          </p:cNvSpPr>
          <p:nvPr>
            <p:ph idx="1"/>
          </p:nvPr>
        </p:nvSpPr>
        <p:spPr>
          <a:xfrm>
            <a:off x="503999" y="1907629"/>
            <a:ext cx="9071640" cy="4750267"/>
          </a:xfrm>
        </p:spPr>
        <p:txBody>
          <a:bodyPr/>
          <a:lstStyle/>
          <a:p>
            <a:pPr algn="just"/>
            <a:r>
              <a:rPr lang="fr-FR" sz="2800" dirty="0">
                <a:latin typeface="Klavika" panose="02000000000000000000" pitchFamily="2" charset="0"/>
              </a:rPr>
              <a:t>2</a:t>
            </a:r>
            <a:r>
              <a:rPr lang="fr-FR" sz="2800" baseline="30000" dirty="0">
                <a:latin typeface="Klavika" panose="02000000000000000000" pitchFamily="2" charset="0"/>
              </a:rPr>
              <a:t>ème</a:t>
            </a:r>
            <a:r>
              <a:rPr lang="fr-FR" sz="2800" dirty="0">
                <a:latin typeface="Klavika" panose="02000000000000000000" pitchFamily="2" charset="0"/>
              </a:rPr>
              <a:t> plus grand pays d’Afrique et le plus peuplé des pays francophones. Des centaines de groupes ethniques (4 langues nationales).</a:t>
            </a:r>
          </a:p>
          <a:p>
            <a:pPr algn="just"/>
            <a:r>
              <a:rPr lang="fr-FR" sz="2800" b="1" dirty="0">
                <a:latin typeface="Klavika" panose="02000000000000000000" pitchFamily="2" charset="0"/>
              </a:rPr>
              <a:t>Un des plus riches </a:t>
            </a:r>
            <a:r>
              <a:rPr lang="fr-FR" sz="2800" dirty="0">
                <a:latin typeface="Klavika" panose="02000000000000000000" pitchFamily="2" charset="0"/>
              </a:rPr>
              <a:t>pays du monde: cobalt (50% des réserves mondiales), </a:t>
            </a:r>
            <a:r>
              <a:rPr lang="fr-FR" sz="2800" dirty="0" err="1">
                <a:latin typeface="Klavika" panose="02000000000000000000" pitchFamily="2" charset="0"/>
              </a:rPr>
              <a:t>diamonds</a:t>
            </a:r>
            <a:r>
              <a:rPr lang="fr-FR" sz="2800" dirty="0">
                <a:latin typeface="Klavika" panose="02000000000000000000" pitchFamily="2" charset="0"/>
              </a:rPr>
              <a:t> (4</a:t>
            </a:r>
            <a:r>
              <a:rPr lang="fr-FR" sz="2800" baseline="30000" dirty="0">
                <a:latin typeface="Klavika" panose="02000000000000000000" pitchFamily="2" charset="0"/>
              </a:rPr>
              <a:t>ème</a:t>
            </a:r>
            <a:r>
              <a:rPr lang="fr-FR" sz="2800" dirty="0">
                <a:latin typeface="Klavika" panose="02000000000000000000" pitchFamily="2" charset="0"/>
              </a:rPr>
              <a:t>  réserves), </a:t>
            </a:r>
            <a:r>
              <a:rPr lang="fr-FR" sz="2800" dirty="0" err="1">
                <a:latin typeface="Klavika" panose="02000000000000000000" pitchFamily="2" charset="0"/>
              </a:rPr>
              <a:t>coltan</a:t>
            </a:r>
            <a:r>
              <a:rPr lang="fr-FR" sz="2800" dirty="0">
                <a:latin typeface="Klavika" panose="02000000000000000000" pitchFamily="2" charset="0"/>
              </a:rPr>
              <a:t> (60% des réserves mondiales) + forêts/parcs naturelles (Virunga, </a:t>
            </a:r>
            <a:r>
              <a:rPr lang="fr-FR" sz="2800" dirty="0" err="1">
                <a:latin typeface="Klavika" panose="02000000000000000000" pitchFamily="2" charset="0"/>
              </a:rPr>
              <a:t>Kahuzi-Biega</a:t>
            </a:r>
            <a:r>
              <a:rPr lang="fr-FR" sz="2800" dirty="0">
                <a:latin typeface="Klavika" panose="02000000000000000000" pitchFamily="2" charset="0"/>
              </a:rPr>
              <a:t>), réserves d’eau…</a:t>
            </a:r>
          </a:p>
          <a:p>
            <a:pPr algn="just"/>
            <a:r>
              <a:rPr lang="fr-FR" sz="2800" dirty="0">
                <a:latin typeface="Klavika" panose="02000000000000000000" pitchFamily="2" charset="0"/>
              </a:rPr>
              <a:t>…et le </a:t>
            </a:r>
            <a:r>
              <a:rPr lang="fr-FR" sz="2800" b="1" dirty="0">
                <a:latin typeface="Klavika" panose="02000000000000000000" pitchFamily="2" charset="0"/>
              </a:rPr>
              <a:t>pire en développement humain</a:t>
            </a:r>
            <a:r>
              <a:rPr lang="fr-FR" sz="2800" dirty="0">
                <a:latin typeface="Klavika" panose="02000000000000000000" pitchFamily="2" charset="0"/>
              </a:rPr>
              <a:t>: 80% des congolais vivent avec moins de 1$ par jour!</a:t>
            </a:r>
          </a:p>
          <a:p>
            <a:endParaRPr lang="fr-FR" dirty="0"/>
          </a:p>
          <a:p>
            <a:endParaRPr lang="fr-FR" dirty="0"/>
          </a:p>
        </p:txBody>
      </p:sp>
    </p:spTree>
    <p:extLst>
      <p:ext uri="{BB962C8B-B14F-4D97-AF65-F5344CB8AC3E}">
        <p14:creationId xmlns:p14="http://schemas.microsoft.com/office/powerpoint/2010/main" val="11851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rgbClr val="FF0000"/>
                </a:solidFill>
                <a:latin typeface="Klavika" panose="02000000000000000000" pitchFamily="2" charset="0"/>
              </a:rPr>
              <a:t>La RDC en bref (2)</a:t>
            </a:r>
            <a:endParaRPr lang="fr-FR" sz="3200" dirty="0"/>
          </a:p>
        </p:txBody>
      </p:sp>
      <p:sp>
        <p:nvSpPr>
          <p:cNvPr id="3" name="Espace réservé du contenu 2"/>
          <p:cNvSpPr>
            <a:spLocks noGrp="1"/>
          </p:cNvSpPr>
          <p:nvPr>
            <p:ph idx="1"/>
          </p:nvPr>
        </p:nvSpPr>
        <p:spPr>
          <a:xfrm>
            <a:off x="503999" y="1907629"/>
            <a:ext cx="9071640" cy="4894283"/>
          </a:xfrm>
        </p:spPr>
        <p:txBody>
          <a:bodyPr/>
          <a:lstStyle/>
          <a:p>
            <a:pPr algn="just"/>
            <a:r>
              <a:rPr lang="fr-FR" dirty="0">
                <a:solidFill>
                  <a:srgbClr val="FF0000"/>
                </a:solidFill>
                <a:latin typeface="Klavika" panose="02000000000000000000" pitchFamily="2" charset="0"/>
              </a:rPr>
              <a:t>Une histoire tragique</a:t>
            </a:r>
            <a:r>
              <a:rPr lang="fr-FR" dirty="0">
                <a:latin typeface="Klavika" panose="02000000000000000000" pitchFamily="2" charset="0"/>
              </a:rPr>
              <a:t>: une des colonisations les plus brutales de l’histoire de l’humanité (</a:t>
            </a:r>
            <a:r>
              <a:rPr lang="fr-FR" dirty="0" err="1">
                <a:latin typeface="Klavika" panose="02000000000000000000" pitchFamily="2" charset="0"/>
              </a:rPr>
              <a:t>Leopold</a:t>
            </a:r>
            <a:r>
              <a:rPr lang="fr-FR" dirty="0">
                <a:latin typeface="Klavika" panose="02000000000000000000" pitchFamily="2" charset="0"/>
              </a:rPr>
              <a:t> II)…effets </a:t>
            </a:r>
            <a:r>
              <a:rPr lang="fr-FR" dirty="0">
                <a:solidFill>
                  <a:srgbClr val="FF0000"/>
                </a:solidFill>
                <a:latin typeface="Klavika" panose="02000000000000000000" pitchFamily="2" charset="0"/>
              </a:rPr>
              <a:t>persistants</a:t>
            </a:r>
            <a:r>
              <a:rPr lang="fr-FR" dirty="0">
                <a:latin typeface="Klavika" panose="02000000000000000000" pitchFamily="2" charset="0"/>
              </a:rPr>
              <a:t>! Voir aussi </a:t>
            </a:r>
            <a:r>
              <a:rPr lang="fr-FR" dirty="0" err="1">
                <a:latin typeface="Klavika" panose="02000000000000000000" pitchFamily="2" charset="0"/>
              </a:rPr>
              <a:t>escalavage</a:t>
            </a:r>
            <a:r>
              <a:rPr lang="fr-FR" dirty="0">
                <a:latin typeface="Klavika" panose="02000000000000000000" pitchFamily="2" charset="0"/>
              </a:rPr>
              <a:t> par les Afro-arabes fin du 19</a:t>
            </a:r>
            <a:r>
              <a:rPr lang="fr-FR" baseline="30000" dirty="0">
                <a:latin typeface="Klavika" panose="02000000000000000000" pitchFamily="2" charset="0"/>
              </a:rPr>
              <a:t>ème</a:t>
            </a:r>
            <a:r>
              <a:rPr lang="fr-FR" dirty="0">
                <a:latin typeface="Klavika" panose="02000000000000000000" pitchFamily="2" charset="0"/>
              </a:rPr>
              <a:t> (A. </a:t>
            </a:r>
            <a:r>
              <a:rPr lang="fr-FR" dirty="0" err="1">
                <a:latin typeface="Klavika" panose="02000000000000000000" pitchFamily="2" charset="0"/>
              </a:rPr>
              <a:t>Romaniuk</a:t>
            </a:r>
            <a:r>
              <a:rPr lang="fr-FR" dirty="0">
                <a:latin typeface="Klavika" panose="02000000000000000000" pitchFamily="2" charset="0"/>
              </a:rPr>
              <a:t>).</a:t>
            </a:r>
          </a:p>
          <a:p>
            <a:pPr algn="just"/>
            <a:r>
              <a:rPr lang="fr-FR" dirty="0">
                <a:latin typeface="Klavika" panose="02000000000000000000" pitchFamily="2" charset="0"/>
              </a:rPr>
              <a:t>Une </a:t>
            </a:r>
            <a:r>
              <a:rPr lang="fr-FR" dirty="0">
                <a:solidFill>
                  <a:srgbClr val="FF0000"/>
                </a:solidFill>
                <a:latin typeface="Klavika" panose="02000000000000000000" pitchFamily="2" charset="0"/>
              </a:rPr>
              <a:t>gouvernance infâme </a:t>
            </a:r>
            <a:r>
              <a:rPr lang="fr-FR" dirty="0">
                <a:latin typeface="Klavika" panose="02000000000000000000" pitchFamily="2" charset="0"/>
              </a:rPr>
              <a:t>depuis l’indépendance: le règne de Mobutu </a:t>
            </a:r>
            <a:r>
              <a:rPr lang="fr-FR" dirty="0" err="1">
                <a:latin typeface="Klavika" panose="02000000000000000000" pitchFamily="2" charset="0"/>
              </a:rPr>
              <a:t>Sese</a:t>
            </a:r>
            <a:r>
              <a:rPr lang="fr-FR" dirty="0">
                <a:latin typeface="Klavika" panose="02000000000000000000" pitchFamily="2" charset="0"/>
              </a:rPr>
              <a:t> Seko totalement drivé par les </a:t>
            </a:r>
            <a:r>
              <a:rPr lang="fr-FR" i="1" dirty="0">
                <a:solidFill>
                  <a:srgbClr val="FF0000"/>
                </a:solidFill>
                <a:latin typeface="Klavika" panose="02000000000000000000" pitchFamily="2" charset="0"/>
              </a:rPr>
              <a:t>ego </a:t>
            </a:r>
            <a:r>
              <a:rPr lang="fr-FR" i="1" dirty="0" err="1">
                <a:solidFill>
                  <a:srgbClr val="FF0000"/>
                </a:solidFill>
                <a:latin typeface="Klavika" panose="02000000000000000000" pitchFamily="2" charset="0"/>
              </a:rPr>
              <a:t>rents</a:t>
            </a:r>
            <a:r>
              <a:rPr lang="fr-FR" dirty="0">
                <a:latin typeface="Klavika" panose="02000000000000000000" pitchFamily="2" charset="0"/>
              </a:rPr>
              <a:t>: logiques rentières caricaturales.</a:t>
            </a:r>
          </a:p>
          <a:p>
            <a:pPr algn="just"/>
            <a:r>
              <a:rPr lang="fr-FR" dirty="0">
                <a:solidFill>
                  <a:srgbClr val="FF0000"/>
                </a:solidFill>
                <a:latin typeface="Klavika" panose="02000000000000000000" pitchFamily="2" charset="0"/>
              </a:rPr>
              <a:t>Etat faible</a:t>
            </a:r>
            <a:r>
              <a:rPr lang="fr-FR" dirty="0">
                <a:latin typeface="Klavika" panose="02000000000000000000" pitchFamily="2" charset="0"/>
              </a:rPr>
              <a:t>: infrastructures misérables, bureaucratie corrompue, économie rurale et extractive.    </a:t>
            </a:r>
          </a:p>
        </p:txBody>
      </p:sp>
    </p:spTree>
    <p:extLst>
      <p:ext uri="{BB962C8B-B14F-4D97-AF65-F5344CB8AC3E}">
        <p14:creationId xmlns:p14="http://schemas.microsoft.com/office/powerpoint/2010/main" val="9559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solidFill>
                  <a:srgbClr val="FF0000"/>
                </a:solidFill>
                <a:latin typeface="Klavika" panose="02000000000000000000" pitchFamily="2" charset="0"/>
              </a:rPr>
              <a:t>Infrastructures en RDC</a:t>
            </a:r>
          </a:p>
        </p:txBody>
      </p:sp>
      <p:pic>
        <p:nvPicPr>
          <p:cNvPr id="2050" name="Picture 2" descr="http://www.pwc.com/gx/en/transportation-logistics/publications/africa-infrastructure-investment/assets/map-dr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032" y="2051645"/>
            <a:ext cx="5342598" cy="5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5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784" y="395461"/>
            <a:ext cx="9071640" cy="1262160"/>
          </a:xfrm>
        </p:spPr>
        <p:txBody>
          <a:bodyPr>
            <a:normAutofit fontScale="90000"/>
          </a:bodyPr>
          <a:lstStyle/>
          <a:p>
            <a:pPr algn="ctr">
              <a:buNone/>
            </a:pPr>
            <a:r>
              <a:rPr lang="fr-FR" dirty="0">
                <a:latin typeface="Klavika" panose="02000000000000000000" pitchFamily="2" charset="0"/>
              </a:rPr>
              <a:t>Les défis au développement  dans les régions rurales</a:t>
            </a:r>
            <a:br>
              <a:rPr lang="fr-FR" dirty="0">
                <a:solidFill>
                  <a:srgbClr val="FF0000"/>
                </a:solidFill>
                <a:latin typeface="Klavika" panose="02000000000000000000" pitchFamily="2" charset="0"/>
              </a:rPr>
            </a:br>
            <a:r>
              <a:rPr lang="fr-FR" dirty="0">
                <a:solidFill>
                  <a:srgbClr val="FF0000"/>
                </a:solidFill>
                <a:latin typeface="Klavika" panose="02000000000000000000" pitchFamily="2" charset="0"/>
              </a:rPr>
              <a:t>Cas du Sud-Kivu</a:t>
            </a:r>
          </a:p>
        </p:txBody>
      </p:sp>
      <p:pic>
        <p:nvPicPr>
          <p:cNvPr id="1028" name="Picture 4" descr="http://www.geomoun.org/wp-content/uploads/2013/09/SudKivu.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1788" y="2454130"/>
            <a:ext cx="4797048" cy="359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2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dirty="0">
                <a:latin typeface="Klavika" panose="02000000000000000000" pitchFamily="2" charset="0"/>
              </a:rPr>
              <a:t>Géographie</a:t>
            </a:r>
          </a:p>
        </p:txBody>
      </p:sp>
      <p:pic>
        <p:nvPicPr>
          <p:cNvPr id="2050" name="Picture 2" descr="http://www.profdrdjungu.net/barumawakivindu/image/sud%20kiv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020" y="2799631"/>
            <a:ext cx="4204585" cy="279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2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378402"/>
            <a:ext cx="9071640" cy="1107996"/>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3600" b="1" dirty="0">
                <a:solidFill>
                  <a:srgbClr val="FF0000"/>
                </a:solidFill>
                <a:latin typeface="Klavika" panose="02000000000000000000" pitchFamily="2" charset="0"/>
              </a:rPr>
              <a:t>Ressources naturelles et développement: Eléments du débat et deux cas d’étude</a:t>
            </a:r>
          </a:p>
        </p:txBody>
      </p:sp>
      <p:sp>
        <p:nvSpPr>
          <p:cNvPr id="3" name="Sous-titre 2"/>
          <p:cNvSpPr txBox="1">
            <a:spLocks noGrp="1"/>
          </p:cNvSpPr>
          <p:nvPr>
            <p:ph type="subTitle" idx="4294967295"/>
          </p:nvPr>
        </p:nvSpPr>
        <p:spPr>
          <a:xfrm>
            <a:off x="503999" y="1455380"/>
            <a:ext cx="9071640" cy="5616922"/>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fr-FR" dirty="0"/>
          </a:p>
          <a:p>
            <a:pPr marL="0" lvl="0" indent="0" algn="ctr">
              <a:buNone/>
            </a:pPr>
            <a:endParaRPr lang="fr-FR" b="1" dirty="0">
              <a:latin typeface="Klavika" panose="02000000000000000000" pitchFamily="2" charset="0"/>
            </a:endParaRPr>
          </a:p>
          <a:p>
            <a:pPr marL="0" lvl="0" indent="0" algn="ctr">
              <a:buNone/>
            </a:pPr>
            <a:r>
              <a:rPr lang="fr-FR" b="1" dirty="0" err="1">
                <a:latin typeface="Klavika" panose="02000000000000000000" pitchFamily="2" charset="0"/>
              </a:rPr>
              <a:t>Raouf</a:t>
            </a:r>
            <a:r>
              <a:rPr lang="fr-FR" b="1" dirty="0">
                <a:latin typeface="Klavika" panose="02000000000000000000" pitchFamily="2" charset="0"/>
              </a:rPr>
              <a:t> </a:t>
            </a:r>
            <a:r>
              <a:rPr lang="fr-FR" b="1" dirty="0" err="1">
                <a:latin typeface="Klavika" panose="02000000000000000000" pitchFamily="2" charset="0"/>
              </a:rPr>
              <a:t>Boucekkine</a:t>
            </a:r>
            <a:endParaRPr lang="fr-FR" b="1" dirty="0">
              <a:latin typeface="Klavika" panose="02000000000000000000" pitchFamily="2" charset="0"/>
            </a:endParaRPr>
          </a:p>
          <a:p>
            <a:pPr marL="0" lvl="0" indent="0" algn="ctr">
              <a:buNone/>
            </a:pPr>
            <a:r>
              <a:rPr lang="fr-FR" sz="2000" dirty="0">
                <a:latin typeface="Klavika" panose="02000000000000000000" pitchFamily="2" charset="0"/>
              </a:rPr>
              <a:t>Professeur des universités</a:t>
            </a:r>
          </a:p>
          <a:p>
            <a:pPr marL="0" lvl="0" indent="0" algn="ctr">
              <a:buNone/>
            </a:pPr>
            <a:r>
              <a:rPr lang="fr-FR" sz="2000" dirty="0">
                <a:latin typeface="Klavika" panose="02000000000000000000" pitchFamily="2" charset="0"/>
              </a:rPr>
              <a:t>Membre senior de l’Institut Universitaire de France</a:t>
            </a:r>
          </a:p>
          <a:p>
            <a:pPr marL="0" lvl="0" indent="0" algn="ctr">
              <a:buNone/>
            </a:pPr>
            <a:r>
              <a:rPr lang="fr-FR" sz="2000" dirty="0">
                <a:latin typeface="Klavika" panose="02000000000000000000" pitchFamily="2" charset="0"/>
              </a:rPr>
              <a:t>Directeur de l’</a:t>
            </a:r>
            <a:r>
              <a:rPr lang="fr-FR" sz="2000" dirty="0" err="1">
                <a:latin typeface="Klavika" panose="02000000000000000000" pitchFamily="2" charset="0"/>
              </a:rPr>
              <a:t>IMéRA</a:t>
            </a:r>
            <a:endParaRPr lang="fr-FR" sz="2000" dirty="0">
              <a:latin typeface="Klavika" panose="02000000000000000000" pitchFamily="2" charset="0"/>
            </a:endParaRPr>
          </a:p>
          <a:p>
            <a:pPr marL="0" lvl="0" indent="0" algn="just">
              <a:buNone/>
            </a:pPr>
            <a:endParaRPr lang="fr-FR" sz="2600" dirty="0"/>
          </a:p>
          <a:p>
            <a:pPr marL="0" lvl="0" indent="0" algn="just">
              <a:buNone/>
            </a:pPr>
            <a:endParaRPr lang="fr-FR" sz="2000" dirty="0"/>
          </a:p>
          <a:p>
            <a:pPr marL="0" lvl="0" indent="0" algn="just">
              <a:buNone/>
            </a:pPr>
            <a:endParaRPr lang="fr-FR" sz="2600" dirty="0"/>
          </a:p>
          <a:p>
            <a:pPr marL="0" lvl="0" indent="0" algn="ct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4000" dirty="0">
                <a:solidFill>
                  <a:srgbClr val="FF0000"/>
                </a:solidFill>
                <a:latin typeface="Klavika" panose="02000000000000000000" pitchFamily="2" charset="0"/>
              </a:rPr>
              <a:t>Le Sud-Kivu en 4 caractéristiques</a:t>
            </a:r>
          </a:p>
        </p:txBody>
      </p:sp>
      <p:sp>
        <p:nvSpPr>
          <p:cNvPr id="3" name="Espace réservé du contenu 2"/>
          <p:cNvSpPr>
            <a:spLocks noGrp="1"/>
          </p:cNvSpPr>
          <p:nvPr>
            <p:ph idx="1"/>
          </p:nvPr>
        </p:nvSpPr>
        <p:spPr>
          <a:xfrm>
            <a:off x="575816" y="2051645"/>
            <a:ext cx="9071640" cy="4384800"/>
          </a:xfrm>
        </p:spPr>
        <p:txBody>
          <a:bodyPr>
            <a:normAutofit fontScale="92500" lnSpcReduction="20000"/>
          </a:bodyPr>
          <a:lstStyle/>
          <a:p>
            <a:pPr algn="just"/>
            <a:r>
              <a:rPr lang="fr-FR" sz="3000" dirty="0">
                <a:latin typeface="Klavika" panose="02000000000000000000" pitchFamily="2" charset="0"/>
              </a:rPr>
              <a:t>Région (province) densément peuplé (fort taux de fécondité, autour de 7 + grands mouvements migratoires notamment après génocide rwandais)</a:t>
            </a:r>
          </a:p>
          <a:p>
            <a:pPr algn="just"/>
            <a:r>
              <a:rPr lang="fr-FR" sz="3000" dirty="0">
                <a:latin typeface="Klavika" panose="02000000000000000000" pitchFamily="2" charset="0"/>
              </a:rPr>
              <a:t>Région très riche: or, </a:t>
            </a:r>
            <a:r>
              <a:rPr lang="fr-FR" sz="3000" dirty="0" err="1">
                <a:latin typeface="Klavika" panose="02000000000000000000" pitchFamily="2" charset="0"/>
              </a:rPr>
              <a:t>coltan</a:t>
            </a:r>
            <a:r>
              <a:rPr lang="fr-FR" sz="3000" dirty="0">
                <a:latin typeface="Klavika" panose="02000000000000000000" pitchFamily="2" charset="0"/>
              </a:rPr>
              <a:t>, cassitérite…</a:t>
            </a:r>
          </a:p>
          <a:p>
            <a:pPr algn="just"/>
            <a:r>
              <a:rPr lang="fr-FR" sz="3000" dirty="0">
                <a:latin typeface="Klavika" panose="02000000000000000000" pitchFamily="2" charset="0"/>
              </a:rPr>
              <a:t>Population très pauvre, agriculture de subsistance (manioc, sorgho, maïs, banane…) essentiellement, système sanitaire minimal (Katana, Bukavu…)</a:t>
            </a:r>
          </a:p>
          <a:p>
            <a:pPr algn="just"/>
            <a:r>
              <a:rPr lang="fr-FR" sz="3000" dirty="0">
                <a:latin typeface="Klavika" panose="02000000000000000000" pitchFamily="2" charset="0"/>
              </a:rPr>
              <a:t>Insécurité notoire malgré la fin officielle de la guerre en 2002 (Bukavu envahie en 2004 par les troupes de Laurent </a:t>
            </a:r>
            <a:r>
              <a:rPr lang="fr-FR" sz="3000" dirty="0" err="1">
                <a:latin typeface="Klavika" panose="02000000000000000000" pitchFamily="2" charset="0"/>
              </a:rPr>
              <a:t>Nkunda</a:t>
            </a:r>
            <a:r>
              <a:rPr lang="fr-FR" sz="3000" dirty="0">
                <a:latin typeface="Klavika" panose="02000000000000000000" pitchFamily="2" charset="0"/>
              </a:rPr>
              <a:t>, viols massifs…)</a:t>
            </a:r>
          </a:p>
          <a:p>
            <a:pPr algn="just"/>
            <a:endParaRPr lang="fr-FR" dirty="0"/>
          </a:p>
        </p:txBody>
      </p:sp>
    </p:spTree>
    <p:extLst>
      <p:ext uri="{BB962C8B-B14F-4D97-AF65-F5344CB8AC3E}">
        <p14:creationId xmlns:p14="http://schemas.microsoft.com/office/powerpoint/2010/main" val="195728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latin typeface="Klavika" panose="02000000000000000000" pitchFamily="2" charset="0"/>
              </a:rPr>
              <a:t>Ressources naturelles et conflits</a:t>
            </a:r>
            <a:br>
              <a:rPr lang="fr-FR" sz="4000" dirty="0">
                <a:latin typeface="Klavika" panose="02000000000000000000" pitchFamily="2" charset="0"/>
              </a:rPr>
            </a:br>
            <a:r>
              <a:rPr lang="fr-FR" sz="4000" dirty="0">
                <a:solidFill>
                  <a:srgbClr val="FF0000"/>
                </a:solidFill>
                <a:latin typeface="Klavika" panose="02000000000000000000" pitchFamily="2" charset="0"/>
              </a:rPr>
              <a:t>Les conflits fonciers en zones rurales</a:t>
            </a:r>
          </a:p>
        </p:txBody>
      </p:sp>
      <p:sp>
        <p:nvSpPr>
          <p:cNvPr id="3" name="Espace réservé du contenu 2"/>
          <p:cNvSpPr>
            <a:spLocks noGrp="1"/>
          </p:cNvSpPr>
          <p:nvPr>
            <p:ph idx="1"/>
          </p:nvPr>
        </p:nvSpPr>
        <p:spPr>
          <a:xfrm>
            <a:off x="495232" y="2123653"/>
            <a:ext cx="9071640" cy="4384800"/>
          </a:xfrm>
        </p:spPr>
        <p:txBody>
          <a:bodyPr/>
          <a:lstStyle/>
          <a:p>
            <a:pPr algn="just"/>
            <a:r>
              <a:rPr lang="fr-FR" sz="2800" dirty="0">
                <a:latin typeface="Klavika" panose="02000000000000000000" pitchFamily="2" charset="0"/>
              </a:rPr>
              <a:t>La législation </a:t>
            </a:r>
            <a:r>
              <a:rPr lang="fr-FR" sz="2800" dirty="0">
                <a:solidFill>
                  <a:srgbClr val="FF0000"/>
                </a:solidFill>
                <a:latin typeface="Klavika" panose="02000000000000000000" pitchFamily="2" charset="0"/>
              </a:rPr>
              <a:t>centralisée</a:t>
            </a:r>
            <a:r>
              <a:rPr lang="fr-FR" sz="2800" dirty="0">
                <a:latin typeface="Klavika" panose="02000000000000000000" pitchFamily="2" charset="0"/>
              </a:rPr>
              <a:t> dans un pays, par ailleurs immense, se heurte au rôle prégnant des </a:t>
            </a:r>
            <a:r>
              <a:rPr lang="fr-FR" sz="2800" dirty="0">
                <a:solidFill>
                  <a:srgbClr val="FF0000"/>
                </a:solidFill>
                <a:latin typeface="Klavika" panose="02000000000000000000" pitchFamily="2" charset="0"/>
              </a:rPr>
              <a:t>chefs coutumiers</a:t>
            </a:r>
            <a:r>
              <a:rPr lang="fr-FR" sz="2800" dirty="0">
                <a:latin typeface="Klavika" panose="02000000000000000000" pitchFamily="2" charset="0"/>
              </a:rPr>
              <a:t>.</a:t>
            </a:r>
          </a:p>
          <a:p>
            <a:pPr algn="just"/>
            <a:r>
              <a:rPr lang="fr-FR" sz="2800" dirty="0">
                <a:latin typeface="Klavika" panose="02000000000000000000" pitchFamily="2" charset="0"/>
              </a:rPr>
              <a:t>Conflits fonciers fréquents très violents sur fond de </a:t>
            </a:r>
            <a:r>
              <a:rPr lang="fr-FR" sz="2800" dirty="0">
                <a:solidFill>
                  <a:srgbClr val="FF0000"/>
                </a:solidFill>
                <a:latin typeface="Klavika" panose="02000000000000000000" pitchFamily="2" charset="0"/>
              </a:rPr>
              <a:t>querelles ethniques</a:t>
            </a:r>
            <a:r>
              <a:rPr lang="fr-FR" sz="2800" dirty="0">
                <a:latin typeface="Klavika" panose="02000000000000000000" pitchFamily="2" charset="0"/>
              </a:rPr>
              <a:t>. </a:t>
            </a:r>
          </a:p>
          <a:p>
            <a:pPr algn="just"/>
            <a:r>
              <a:rPr lang="fr-FR" sz="2800" dirty="0">
                <a:latin typeface="Klavika" panose="02000000000000000000" pitchFamily="2" charset="0"/>
              </a:rPr>
              <a:t>Exemple: conflits meurtriers entre les </a:t>
            </a:r>
            <a:r>
              <a:rPr lang="fr-FR" sz="2800" dirty="0" err="1">
                <a:latin typeface="Klavika" panose="02000000000000000000" pitchFamily="2" charset="0"/>
              </a:rPr>
              <a:t>Bafuliro</a:t>
            </a:r>
            <a:r>
              <a:rPr lang="fr-FR" sz="2800" dirty="0">
                <a:latin typeface="Klavika" panose="02000000000000000000" pitchFamily="2" charset="0"/>
              </a:rPr>
              <a:t> et les </a:t>
            </a:r>
            <a:r>
              <a:rPr lang="fr-FR" sz="2800" dirty="0" err="1">
                <a:latin typeface="Klavika" panose="02000000000000000000" pitchFamily="2" charset="0"/>
              </a:rPr>
              <a:t>Barundi</a:t>
            </a:r>
            <a:r>
              <a:rPr lang="fr-FR" sz="2800" dirty="0">
                <a:latin typeface="Klavika" panose="02000000000000000000" pitchFamily="2" charset="0"/>
              </a:rPr>
              <a:t> dans la plaine de la Ruzizi, envenimées par les milices </a:t>
            </a:r>
            <a:r>
              <a:rPr lang="fr-FR" sz="2800" dirty="0" err="1">
                <a:latin typeface="Klavika" panose="02000000000000000000" pitchFamily="2" charset="0"/>
              </a:rPr>
              <a:t>Maï-Maï</a:t>
            </a:r>
            <a:r>
              <a:rPr lang="fr-FR" sz="2800" dirty="0">
                <a:latin typeface="Klavika" panose="02000000000000000000" pitchFamily="2" charset="0"/>
              </a:rPr>
              <a:t>, parfois agitées par les puissances frontalières.</a:t>
            </a:r>
          </a:p>
        </p:txBody>
      </p:sp>
    </p:spTree>
    <p:extLst>
      <p:ext uri="{BB962C8B-B14F-4D97-AF65-F5344CB8AC3E}">
        <p14:creationId xmlns:p14="http://schemas.microsoft.com/office/powerpoint/2010/main" val="108923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832" y="179437"/>
            <a:ext cx="9071640" cy="1262160"/>
          </a:xfrm>
        </p:spPr>
        <p:txBody>
          <a:bodyPr/>
          <a:lstStyle/>
          <a:p>
            <a:pPr>
              <a:buNone/>
            </a:pPr>
            <a:r>
              <a:rPr lang="fr-FR" sz="3200" dirty="0">
                <a:latin typeface="Klavika" panose="02000000000000000000" pitchFamily="2" charset="0"/>
              </a:rPr>
              <a:t>Ressources naturelles et conflits</a:t>
            </a:r>
            <a:br>
              <a:rPr lang="fr-FR" sz="3200" dirty="0">
                <a:latin typeface="Klavika" panose="02000000000000000000" pitchFamily="2" charset="0"/>
              </a:rPr>
            </a:br>
            <a:r>
              <a:rPr lang="fr-FR" sz="3200" i="1" dirty="0">
                <a:solidFill>
                  <a:srgbClr val="FF0000"/>
                </a:solidFill>
                <a:latin typeface="Klavika" panose="02000000000000000000" pitchFamily="2" charset="0"/>
              </a:rPr>
              <a:t>Open </a:t>
            </a:r>
            <a:r>
              <a:rPr lang="fr-FR" sz="3200" i="1" dirty="0" err="1">
                <a:solidFill>
                  <a:srgbClr val="FF0000"/>
                </a:solidFill>
                <a:latin typeface="Klavika" panose="02000000000000000000" pitchFamily="2" charset="0"/>
              </a:rPr>
              <a:t>access</a:t>
            </a:r>
            <a:r>
              <a:rPr lang="fr-FR" sz="3200" i="1" dirty="0">
                <a:solidFill>
                  <a:srgbClr val="FF0000"/>
                </a:solidFill>
                <a:latin typeface="Klavika" panose="02000000000000000000" pitchFamily="2" charset="0"/>
              </a:rPr>
              <a:t> </a:t>
            </a:r>
            <a:r>
              <a:rPr lang="fr-FR" sz="3200" dirty="0">
                <a:solidFill>
                  <a:srgbClr val="FF0000"/>
                </a:solidFill>
                <a:latin typeface="Klavika" panose="02000000000000000000" pitchFamily="2" charset="0"/>
              </a:rPr>
              <a:t>et dilapidation</a:t>
            </a:r>
            <a:br>
              <a:rPr lang="fr-FR" sz="3200" dirty="0">
                <a:solidFill>
                  <a:srgbClr val="FF0000"/>
                </a:solidFill>
                <a:latin typeface="Klavika" panose="02000000000000000000" pitchFamily="2" charset="0"/>
              </a:rPr>
            </a:br>
            <a:r>
              <a:rPr lang="fr-FR" sz="3200" dirty="0">
                <a:solidFill>
                  <a:srgbClr val="FF0000"/>
                </a:solidFill>
                <a:latin typeface="Klavika" panose="02000000000000000000" pitchFamily="2" charset="0"/>
              </a:rPr>
              <a:t>L’exemple du </a:t>
            </a:r>
            <a:r>
              <a:rPr lang="fr-FR" sz="3200" dirty="0" err="1">
                <a:solidFill>
                  <a:srgbClr val="FF0000"/>
                </a:solidFill>
                <a:latin typeface="Klavika" panose="02000000000000000000" pitchFamily="2" charset="0"/>
              </a:rPr>
              <a:t>coltan</a:t>
            </a:r>
            <a:endParaRPr lang="fr-FR" sz="3200" dirty="0">
              <a:latin typeface="Klavika" panose="02000000000000000000" pitchFamily="2" charset="0"/>
            </a:endParaRPr>
          </a:p>
        </p:txBody>
      </p:sp>
      <p:pic>
        <p:nvPicPr>
          <p:cNvPr id="3078" name="Picture 6"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032" y="2195661"/>
            <a:ext cx="6336000" cy="470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5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200" dirty="0">
                <a:latin typeface="Klavika" panose="02000000000000000000" pitchFamily="2" charset="0"/>
              </a:rPr>
              <a:t>Ressources naturelles et conflits</a:t>
            </a:r>
            <a:br>
              <a:rPr lang="fr-FR" sz="3200" dirty="0">
                <a:latin typeface="Klavika" panose="02000000000000000000" pitchFamily="2" charset="0"/>
              </a:rPr>
            </a:br>
            <a:r>
              <a:rPr lang="fr-FR" sz="3200" i="1" dirty="0">
                <a:solidFill>
                  <a:srgbClr val="FF0000"/>
                </a:solidFill>
                <a:latin typeface="Klavika" panose="02000000000000000000" pitchFamily="2" charset="0"/>
              </a:rPr>
              <a:t>Open </a:t>
            </a:r>
            <a:r>
              <a:rPr lang="fr-FR" sz="3200" i="1" dirty="0" err="1">
                <a:solidFill>
                  <a:srgbClr val="FF0000"/>
                </a:solidFill>
                <a:latin typeface="Klavika" panose="02000000000000000000" pitchFamily="2" charset="0"/>
              </a:rPr>
              <a:t>access</a:t>
            </a:r>
            <a:r>
              <a:rPr lang="fr-FR" sz="3200" i="1" dirty="0">
                <a:solidFill>
                  <a:srgbClr val="FF0000"/>
                </a:solidFill>
                <a:latin typeface="Klavika" panose="02000000000000000000" pitchFamily="2" charset="0"/>
              </a:rPr>
              <a:t> </a:t>
            </a:r>
            <a:r>
              <a:rPr lang="fr-FR" sz="3200" dirty="0">
                <a:solidFill>
                  <a:srgbClr val="FF0000"/>
                </a:solidFill>
                <a:latin typeface="Klavika" panose="02000000000000000000" pitchFamily="2" charset="0"/>
              </a:rPr>
              <a:t>et dilapidation</a:t>
            </a:r>
            <a:br>
              <a:rPr lang="fr-FR" sz="3200" dirty="0">
                <a:solidFill>
                  <a:srgbClr val="FF0000"/>
                </a:solidFill>
                <a:latin typeface="Klavika" panose="02000000000000000000" pitchFamily="2" charset="0"/>
              </a:rPr>
            </a:br>
            <a:r>
              <a:rPr lang="fr-FR" sz="2800" dirty="0">
                <a:solidFill>
                  <a:srgbClr val="FF0000"/>
                </a:solidFill>
                <a:latin typeface="Klavika" panose="02000000000000000000" pitchFamily="2" charset="0"/>
              </a:rPr>
              <a:t>Déforestation et charbon de bois, parc </a:t>
            </a:r>
            <a:r>
              <a:rPr lang="fr-FR" sz="2800" dirty="0" err="1">
                <a:solidFill>
                  <a:srgbClr val="FF0000"/>
                </a:solidFill>
                <a:latin typeface="Klavika" panose="02000000000000000000" pitchFamily="2" charset="0"/>
              </a:rPr>
              <a:t>Kahuzi-Biega</a:t>
            </a:r>
            <a:endParaRPr lang="fr-FR" sz="2800" dirty="0">
              <a:latin typeface="Klavika" panose="02000000000000000000" pitchFamily="2" charset="0"/>
            </a:endParaRPr>
          </a:p>
        </p:txBody>
      </p:sp>
      <p:pic>
        <p:nvPicPr>
          <p:cNvPr id="4" name="Espace réservé du contenu 3"/>
          <p:cNvPicPr>
            <a:picLocks noGrp="1" noChangeAspect="1"/>
          </p:cNvPicPr>
          <p:nvPr>
            <p:ph idx="1"/>
          </p:nvPr>
        </p:nvPicPr>
        <p:blipFill>
          <a:blip r:embed="rId2"/>
          <a:stretch>
            <a:fillRect/>
          </a:stretch>
        </p:blipFill>
        <p:spPr>
          <a:xfrm>
            <a:off x="1799952" y="2123653"/>
            <a:ext cx="6725644" cy="4384675"/>
          </a:xfrm>
          <a:prstGeom prst="rect">
            <a:avLst/>
          </a:prstGeom>
        </p:spPr>
      </p:pic>
    </p:spTree>
    <p:extLst>
      <p:ext uri="{BB962C8B-B14F-4D97-AF65-F5344CB8AC3E}">
        <p14:creationId xmlns:p14="http://schemas.microsoft.com/office/powerpoint/2010/main" val="348130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200" b="1" dirty="0">
                <a:solidFill>
                  <a:schemeClr val="tx1"/>
                </a:solidFill>
                <a:latin typeface="Klavika" panose="02000000000000000000" pitchFamily="2" charset="0"/>
              </a:rPr>
              <a:t>Quelle stratégie de développement pour le Sud-Kivu</a:t>
            </a:r>
            <a:br>
              <a:rPr lang="fr-FR" sz="3200" dirty="0">
                <a:solidFill>
                  <a:srgbClr val="FF0000"/>
                </a:solidFill>
                <a:latin typeface="Klavika" panose="02000000000000000000" pitchFamily="2" charset="0"/>
              </a:rPr>
            </a:br>
            <a:r>
              <a:rPr lang="fr-FR" sz="3200" dirty="0">
                <a:solidFill>
                  <a:srgbClr val="FF0000"/>
                </a:solidFill>
                <a:latin typeface="Klavika" panose="02000000000000000000" pitchFamily="2" charset="0"/>
              </a:rPr>
              <a:t>Programme de coopération belge (CUD), 2008-2013</a:t>
            </a:r>
          </a:p>
        </p:txBody>
      </p:sp>
      <p:sp>
        <p:nvSpPr>
          <p:cNvPr id="3" name="Espace réservé du contenu 2"/>
          <p:cNvSpPr>
            <a:spLocks noGrp="1"/>
          </p:cNvSpPr>
          <p:nvPr>
            <p:ph idx="1"/>
          </p:nvPr>
        </p:nvSpPr>
        <p:spPr>
          <a:xfrm>
            <a:off x="503999" y="2051645"/>
            <a:ext cx="9071640" cy="4384800"/>
          </a:xfrm>
        </p:spPr>
        <p:txBody>
          <a:bodyPr/>
          <a:lstStyle/>
          <a:p>
            <a:pPr algn="just"/>
            <a:r>
              <a:rPr lang="fr-FR" sz="2800" dirty="0">
                <a:solidFill>
                  <a:schemeClr val="accent2"/>
                </a:solidFill>
                <a:latin typeface="Klavika" panose="02000000000000000000" pitchFamily="2" charset="0"/>
              </a:rPr>
              <a:t>Aspects agronomiques et fonciers</a:t>
            </a:r>
            <a:r>
              <a:rPr lang="fr-FR" sz="2800" dirty="0">
                <a:latin typeface="Klavika" panose="02000000000000000000" pitchFamily="2" charset="0"/>
              </a:rPr>
              <a:t>: améliorer les techniques utilisées (à commencer par usage engrais) et proposer des réformes de la loi foncière</a:t>
            </a:r>
          </a:p>
          <a:p>
            <a:pPr algn="just"/>
            <a:endParaRPr lang="fr-FR" sz="2800" dirty="0">
              <a:latin typeface="Klavika" panose="02000000000000000000" pitchFamily="2" charset="0"/>
            </a:endParaRPr>
          </a:p>
          <a:p>
            <a:pPr algn="just"/>
            <a:r>
              <a:rPr lang="fr-FR" sz="2800" dirty="0">
                <a:solidFill>
                  <a:schemeClr val="accent2"/>
                </a:solidFill>
                <a:latin typeface="Klavika" panose="02000000000000000000" pitchFamily="2" charset="0"/>
              </a:rPr>
              <a:t>Aspects économiques</a:t>
            </a:r>
            <a:r>
              <a:rPr lang="fr-FR" sz="2800" dirty="0">
                <a:latin typeface="Klavika" panose="02000000000000000000" pitchFamily="2" charset="0"/>
              </a:rPr>
              <a:t>: D’abord, améliorer les circuits de commercialisation (stockage absent, transports idem, intermédiaires voraces…). Ensuite, responsabiliser et « décourager » les alternatives faciles (exploitation illégale de </a:t>
            </a:r>
            <a:r>
              <a:rPr lang="fr-FR" sz="2800" dirty="0" err="1">
                <a:latin typeface="Klavika" panose="02000000000000000000" pitchFamily="2" charset="0"/>
              </a:rPr>
              <a:t>coltan</a:t>
            </a:r>
            <a:r>
              <a:rPr lang="fr-FR" sz="2800" dirty="0">
                <a:latin typeface="Klavika" panose="02000000000000000000" pitchFamily="2" charset="0"/>
              </a:rPr>
              <a:t>, déboisement région </a:t>
            </a:r>
            <a:r>
              <a:rPr lang="fr-FR" sz="2800" dirty="0" err="1">
                <a:latin typeface="Klavika" panose="02000000000000000000" pitchFamily="2" charset="0"/>
              </a:rPr>
              <a:t>Lwiro</a:t>
            </a:r>
            <a:r>
              <a:rPr lang="fr-FR" sz="2800" dirty="0">
                <a:latin typeface="Klavika" panose="02000000000000000000" pitchFamily="2" charset="0"/>
              </a:rPr>
              <a:t>…)</a:t>
            </a:r>
          </a:p>
        </p:txBody>
      </p:sp>
    </p:spTree>
    <p:extLst>
      <p:ext uri="{BB962C8B-B14F-4D97-AF65-F5344CB8AC3E}">
        <p14:creationId xmlns:p14="http://schemas.microsoft.com/office/powerpoint/2010/main" val="249541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3600" dirty="0">
                <a:solidFill>
                  <a:schemeClr val="tx1"/>
                </a:solidFill>
                <a:latin typeface="Klavika" panose="02000000000000000000" pitchFamily="2" charset="0"/>
              </a:rPr>
              <a:t>Problème majeur: </a:t>
            </a:r>
            <a:r>
              <a:rPr lang="fr-FR" sz="3600" b="1" dirty="0">
                <a:solidFill>
                  <a:schemeClr val="tx1"/>
                </a:solidFill>
                <a:latin typeface="Klavika" panose="02000000000000000000" pitchFamily="2" charset="0"/>
              </a:rPr>
              <a:t>inertie</a:t>
            </a:r>
            <a:r>
              <a:rPr lang="fr-FR" sz="3600" dirty="0">
                <a:solidFill>
                  <a:schemeClr val="tx1"/>
                </a:solidFill>
                <a:latin typeface="Klavika" panose="02000000000000000000" pitchFamily="2" charset="0"/>
              </a:rPr>
              <a:t> des comportements</a:t>
            </a:r>
          </a:p>
        </p:txBody>
      </p:sp>
      <p:sp>
        <p:nvSpPr>
          <p:cNvPr id="3" name="Espace réservé du contenu 2"/>
          <p:cNvSpPr>
            <a:spLocks noGrp="1"/>
          </p:cNvSpPr>
          <p:nvPr>
            <p:ph idx="1"/>
          </p:nvPr>
        </p:nvSpPr>
        <p:spPr>
          <a:xfrm>
            <a:off x="503999" y="1331565"/>
            <a:ext cx="9071640" cy="4822275"/>
          </a:xfrm>
        </p:spPr>
        <p:txBody>
          <a:bodyPr/>
          <a:lstStyle/>
          <a:p>
            <a:pPr algn="just"/>
            <a:r>
              <a:rPr lang="fr-FR" sz="2800" b="1" dirty="0">
                <a:solidFill>
                  <a:srgbClr val="FF0000"/>
                </a:solidFill>
                <a:latin typeface="Klavika" panose="02000000000000000000" pitchFamily="2" charset="0"/>
              </a:rPr>
              <a:t>Forte résistance au changement</a:t>
            </a:r>
            <a:r>
              <a:rPr lang="fr-FR" sz="2800" dirty="0">
                <a:latin typeface="Klavika" panose="02000000000000000000" pitchFamily="2" charset="0"/>
              </a:rPr>
              <a:t>: </a:t>
            </a:r>
          </a:p>
          <a:p>
            <a:pPr lvl="1" algn="just">
              <a:buFont typeface="Arial" panose="020B0604020202020204" pitchFamily="34" charset="0"/>
              <a:buChar char="•"/>
            </a:pPr>
            <a:r>
              <a:rPr lang="fr-FR" sz="2400" dirty="0">
                <a:latin typeface="Klavika" panose="02000000000000000000" pitchFamily="2" charset="0"/>
              </a:rPr>
              <a:t>l’adoption de technologies supérieures est surtout perçue comme un risque (ag. vivrière). </a:t>
            </a:r>
          </a:p>
          <a:p>
            <a:pPr lvl="1" algn="just">
              <a:buFont typeface="Arial" panose="020B0604020202020204" pitchFamily="34" charset="0"/>
              <a:buChar char="•"/>
            </a:pPr>
            <a:r>
              <a:rPr lang="fr-FR" sz="2400" dirty="0">
                <a:latin typeface="Klavika" panose="02000000000000000000" pitchFamily="2" charset="0"/>
              </a:rPr>
              <a:t>Ensuite, l’adoption de normes pro-environnementales contre l’exploitation abusive des ressources naturelles est très difficile quand la survie est en jeu.</a:t>
            </a:r>
          </a:p>
          <a:p>
            <a:pPr algn="just"/>
            <a:r>
              <a:rPr lang="fr-FR" sz="2800" dirty="0">
                <a:latin typeface="Klavika" panose="02000000000000000000" pitchFamily="2" charset="0"/>
              </a:rPr>
              <a:t>Cette forte inertie «culturelle» est évidemment favorisée par l’absence de l’Etat (emploi public et infrastructures rares) et l’insécurité dans cette région. </a:t>
            </a:r>
          </a:p>
          <a:p>
            <a:pPr algn="just"/>
            <a:r>
              <a:rPr lang="fr-FR" sz="2800" dirty="0">
                <a:latin typeface="Klavika" panose="02000000000000000000" pitchFamily="2" charset="0"/>
              </a:rPr>
              <a:t>Pas de solution dans la brutalité par l’imposition de «normes» technologiques ou environnementales universelles. </a:t>
            </a:r>
            <a:r>
              <a:rPr lang="fr-FR" sz="2800" dirty="0">
                <a:solidFill>
                  <a:srgbClr val="FF0000"/>
                </a:solidFill>
                <a:latin typeface="Klavika" panose="02000000000000000000" pitchFamily="2" charset="0"/>
              </a:rPr>
              <a:t>Approches participatives/incitatives à privilégier.</a:t>
            </a:r>
          </a:p>
          <a:p>
            <a:pPr algn="just"/>
            <a:endParaRPr lang="fr-FR" dirty="0"/>
          </a:p>
        </p:txBody>
      </p:sp>
    </p:spTree>
    <p:extLst>
      <p:ext uri="{BB962C8B-B14F-4D97-AF65-F5344CB8AC3E}">
        <p14:creationId xmlns:p14="http://schemas.microsoft.com/office/powerpoint/2010/main" val="318656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3600" dirty="0">
                <a:solidFill>
                  <a:schemeClr val="tx1"/>
                </a:solidFill>
                <a:latin typeface="Klavika" panose="02000000000000000000" pitchFamily="2" charset="0"/>
              </a:rPr>
              <a:t>Développement du Sud-Kivu</a:t>
            </a:r>
            <a:br>
              <a:rPr lang="fr-FR" sz="2646" dirty="0">
                <a:latin typeface="Klavika" panose="02000000000000000000" pitchFamily="2" charset="0"/>
              </a:rPr>
            </a:br>
            <a:r>
              <a:rPr lang="fr-FR" sz="2646" dirty="0">
                <a:solidFill>
                  <a:srgbClr val="FF0000"/>
                </a:solidFill>
                <a:latin typeface="Klavika" panose="02000000000000000000" pitchFamily="2" charset="0"/>
              </a:rPr>
              <a:t>Le cas de l’ile d’</a:t>
            </a:r>
            <a:r>
              <a:rPr lang="fr-FR" sz="2646" dirty="0" err="1">
                <a:solidFill>
                  <a:srgbClr val="FF0000"/>
                </a:solidFill>
                <a:latin typeface="Klavika" panose="02000000000000000000" pitchFamily="2" charset="0"/>
              </a:rPr>
              <a:t>Idjwi</a:t>
            </a:r>
            <a:endParaRPr lang="fr-FR" sz="2646" dirty="0">
              <a:solidFill>
                <a:srgbClr val="FF0000"/>
              </a:solidFill>
              <a:latin typeface="Klavika" panose="02000000000000000000" pitchFamily="2" charset="0"/>
            </a:endParaRPr>
          </a:p>
        </p:txBody>
      </p:sp>
      <p:pic>
        <p:nvPicPr>
          <p:cNvPr id="3074" name="Picture 2" descr="http://www.end.org/images/default-source/default-album/idjwiE1999985F559.jpg?sfvrsn=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4777" y="2454130"/>
            <a:ext cx="5411070" cy="359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4000" dirty="0">
                <a:solidFill>
                  <a:srgbClr val="FF0000"/>
                </a:solidFill>
                <a:latin typeface="Klavika" panose="02000000000000000000" pitchFamily="2" charset="0"/>
              </a:rPr>
              <a:t>Le cas de l’ile d’</a:t>
            </a:r>
            <a:r>
              <a:rPr lang="fr-FR" sz="4000" dirty="0" err="1">
                <a:solidFill>
                  <a:srgbClr val="FF0000"/>
                </a:solidFill>
                <a:latin typeface="Klavika" panose="02000000000000000000" pitchFamily="2" charset="0"/>
              </a:rPr>
              <a:t>Idjwi</a:t>
            </a:r>
            <a:endParaRPr lang="fr-FR" sz="4000" dirty="0">
              <a:solidFill>
                <a:srgbClr val="FF0000"/>
              </a:solidFill>
              <a:latin typeface="Klavika" panose="02000000000000000000" pitchFamily="2" charset="0"/>
            </a:endParaRPr>
          </a:p>
        </p:txBody>
      </p:sp>
      <p:sp>
        <p:nvSpPr>
          <p:cNvPr id="3" name="Espace réservé du contenu 2"/>
          <p:cNvSpPr>
            <a:spLocks noGrp="1"/>
          </p:cNvSpPr>
          <p:nvPr>
            <p:ph idx="1"/>
          </p:nvPr>
        </p:nvSpPr>
        <p:spPr/>
        <p:txBody>
          <a:bodyPr/>
          <a:lstStyle/>
          <a:p>
            <a:pPr algn="just"/>
            <a:r>
              <a:rPr lang="fr-FR" sz="2800" dirty="0">
                <a:latin typeface="Klavika" panose="02000000000000000000" pitchFamily="2" charset="0"/>
              </a:rPr>
              <a:t>Ile du lac Kivu de 285 km2 (plus grande ile lacustre d’Afrique), très densément peuplée (807 h/km2 en 2012)</a:t>
            </a:r>
          </a:p>
          <a:p>
            <a:pPr algn="just"/>
            <a:r>
              <a:rPr lang="fr-FR" sz="2800" dirty="0">
                <a:latin typeface="Klavika" panose="02000000000000000000" pitchFamily="2" charset="0"/>
              </a:rPr>
              <a:t>Fécondité très élevée (aspect culturel très important chez les </a:t>
            </a:r>
            <a:r>
              <a:rPr lang="fr-FR" sz="2800" dirty="0" err="1">
                <a:latin typeface="Klavika" panose="02000000000000000000" pitchFamily="2" charset="0"/>
              </a:rPr>
              <a:t>Bahavus</a:t>
            </a:r>
            <a:r>
              <a:rPr lang="fr-FR" sz="2800" dirty="0">
                <a:latin typeface="Klavika" panose="02000000000000000000" pitchFamily="2" charset="0"/>
              </a:rPr>
              <a:t>, tribu ultra-majoritaire de l’ile), nuptialité précoce, faible scolarisation, médecine traditionnelle (soins trop chers à l’hôpital)</a:t>
            </a:r>
          </a:p>
          <a:p>
            <a:pPr algn="just"/>
            <a:r>
              <a:rPr lang="fr-FR" sz="2800" b="1" dirty="0">
                <a:solidFill>
                  <a:srgbClr val="FF0000"/>
                </a:solidFill>
                <a:latin typeface="Klavika" panose="02000000000000000000" pitchFamily="2" charset="0"/>
              </a:rPr>
              <a:t>Grande biodiversité mais aussi bien le système économique que le système social sont basés sur (la culture de) la banane</a:t>
            </a:r>
            <a:r>
              <a:rPr lang="fr-FR" sz="2800" dirty="0">
                <a:latin typeface="Klavika" panose="02000000000000000000" pitchFamily="2" charset="0"/>
              </a:rPr>
              <a:t>: près des 2/3 des revenus des ménages proviennent de cette culture.</a:t>
            </a:r>
          </a:p>
          <a:p>
            <a:endParaRPr lang="fr-FR" sz="2800" dirty="0">
              <a:latin typeface="Klavika" panose="02000000000000000000" pitchFamily="2" charset="0"/>
            </a:endParaRPr>
          </a:p>
        </p:txBody>
      </p:sp>
    </p:spTree>
    <p:extLst>
      <p:ext uri="{BB962C8B-B14F-4D97-AF65-F5344CB8AC3E}">
        <p14:creationId xmlns:p14="http://schemas.microsoft.com/office/powerpoint/2010/main" val="48436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4000" dirty="0">
                <a:solidFill>
                  <a:srgbClr val="FF0000"/>
                </a:solidFill>
                <a:latin typeface="Klavika" panose="02000000000000000000" pitchFamily="2" charset="0"/>
              </a:rPr>
              <a:t>Le cas de l’ile d’</a:t>
            </a:r>
            <a:r>
              <a:rPr lang="fr-FR" sz="4000" dirty="0" err="1">
                <a:solidFill>
                  <a:srgbClr val="FF0000"/>
                </a:solidFill>
                <a:latin typeface="Klavika" panose="02000000000000000000" pitchFamily="2" charset="0"/>
              </a:rPr>
              <a:t>Idjwi</a:t>
            </a:r>
            <a:r>
              <a:rPr lang="fr-FR" sz="4000" dirty="0">
                <a:solidFill>
                  <a:srgbClr val="FF0000"/>
                </a:solidFill>
                <a:latin typeface="Klavika" panose="02000000000000000000" pitchFamily="2" charset="0"/>
              </a:rPr>
              <a:t> (2)</a:t>
            </a:r>
          </a:p>
        </p:txBody>
      </p:sp>
      <p:sp>
        <p:nvSpPr>
          <p:cNvPr id="3" name="Espace réservé du contenu 2"/>
          <p:cNvSpPr>
            <a:spLocks noGrp="1"/>
          </p:cNvSpPr>
          <p:nvPr>
            <p:ph idx="1"/>
          </p:nvPr>
        </p:nvSpPr>
        <p:spPr>
          <a:xfrm>
            <a:off x="519735" y="1907629"/>
            <a:ext cx="9071640" cy="4384800"/>
          </a:xfrm>
        </p:spPr>
        <p:txBody>
          <a:bodyPr>
            <a:noAutofit/>
          </a:bodyPr>
          <a:lstStyle/>
          <a:p>
            <a:pPr algn="just" fontAlgn="base"/>
            <a:r>
              <a:rPr lang="fr-FR" sz="2800" dirty="0">
                <a:latin typeface="Klavika" panose="02000000000000000000" pitchFamily="2" charset="0"/>
              </a:rPr>
              <a:t>Mis à part son rôle comme aliment de base, la banana d’</a:t>
            </a:r>
            <a:r>
              <a:rPr lang="fr-FR" sz="2800" dirty="0" err="1">
                <a:latin typeface="Klavika" panose="02000000000000000000" pitchFamily="2" charset="0"/>
              </a:rPr>
              <a:t>Idjwi</a:t>
            </a:r>
            <a:r>
              <a:rPr lang="fr-FR" sz="2800" dirty="0">
                <a:latin typeface="Klavika" panose="02000000000000000000" pitchFamily="2" charset="0"/>
              </a:rPr>
              <a:t> sert à fabriquer du jus (qui est utilisé comme substitut au lait pour les enfants) et pour fabriquer de la bière, qui joue un rôle social important.</a:t>
            </a:r>
          </a:p>
          <a:p>
            <a:pPr algn="just" fontAlgn="base"/>
            <a:r>
              <a:rPr lang="fr-FR" sz="2800" dirty="0">
                <a:latin typeface="Klavika" panose="02000000000000000000" pitchFamily="2" charset="0"/>
              </a:rPr>
              <a:t>La banana joue également un rôle économique plus surprenant comme “comptes bancaires” des paysans pour faire face à des dépenses majeures.</a:t>
            </a:r>
          </a:p>
          <a:p>
            <a:pPr algn="just" fontAlgn="base"/>
            <a:r>
              <a:rPr lang="fr-FR" sz="2800" dirty="0">
                <a:latin typeface="Klavika" panose="02000000000000000000" pitchFamily="2" charset="0"/>
              </a:rPr>
              <a:t>Enfin, les bananeraies jouent un rôle-clé dans l’écosystème local car elles renforcent la fertilité du sol et préviennent l’érosion.</a:t>
            </a:r>
          </a:p>
        </p:txBody>
      </p:sp>
    </p:spTree>
    <p:extLst>
      <p:ext uri="{BB962C8B-B14F-4D97-AF65-F5344CB8AC3E}">
        <p14:creationId xmlns:p14="http://schemas.microsoft.com/office/powerpoint/2010/main" val="182450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uNone/>
            </a:pPr>
            <a:r>
              <a:rPr lang="fr-FR" sz="4000" dirty="0">
                <a:solidFill>
                  <a:srgbClr val="FF0000"/>
                </a:solidFill>
                <a:latin typeface="Klavika" panose="02000000000000000000" pitchFamily="2" charset="0"/>
              </a:rPr>
              <a:t>Le cas de l’ile d’</a:t>
            </a:r>
            <a:r>
              <a:rPr lang="fr-FR" sz="4000" dirty="0" err="1">
                <a:solidFill>
                  <a:srgbClr val="FF0000"/>
                </a:solidFill>
                <a:latin typeface="Klavika" panose="02000000000000000000" pitchFamily="2" charset="0"/>
              </a:rPr>
              <a:t>Idjwi</a:t>
            </a:r>
            <a:r>
              <a:rPr lang="fr-FR" sz="4000" dirty="0">
                <a:solidFill>
                  <a:srgbClr val="FF0000"/>
                </a:solidFill>
                <a:latin typeface="Klavika" panose="02000000000000000000" pitchFamily="2" charset="0"/>
              </a:rPr>
              <a:t> (3)</a:t>
            </a:r>
          </a:p>
        </p:txBody>
      </p:sp>
      <p:sp>
        <p:nvSpPr>
          <p:cNvPr id="3" name="Espace réservé du contenu 2"/>
          <p:cNvSpPr>
            <a:spLocks noGrp="1"/>
          </p:cNvSpPr>
          <p:nvPr>
            <p:ph idx="1"/>
          </p:nvPr>
        </p:nvSpPr>
        <p:spPr/>
        <p:txBody>
          <a:bodyPr/>
          <a:lstStyle/>
          <a:p>
            <a:pPr algn="just"/>
            <a:r>
              <a:rPr lang="fr-FR" sz="2800" b="1" dirty="0">
                <a:latin typeface="Klavika" panose="02000000000000000000" pitchFamily="2" charset="0"/>
              </a:rPr>
              <a:t>Système manifestement non-résilient</a:t>
            </a:r>
            <a:r>
              <a:rPr lang="fr-FR" sz="2800" dirty="0">
                <a:latin typeface="Klavika" panose="02000000000000000000" pitchFamily="2" charset="0"/>
              </a:rPr>
              <a:t>:  de fait, dès 2011, la propagation de la bactérie BXW (« SIDA des bananes ») dans l’ile allait le montrer: à la chute conséquente des revenus, allaient se succéder des phénomènes de délitement social importants (vols, conflits et justice populaire) dans un contexte de pression démographique extrême.</a:t>
            </a:r>
          </a:p>
          <a:p>
            <a:pPr algn="just"/>
            <a:r>
              <a:rPr lang="fr-FR" sz="2800" dirty="0">
                <a:latin typeface="Klavika" panose="02000000000000000000" pitchFamily="2" charset="0"/>
              </a:rPr>
              <a:t> Au-delà de la lutte contre le BXW, </a:t>
            </a:r>
            <a:r>
              <a:rPr lang="fr-FR" sz="2800" dirty="0">
                <a:solidFill>
                  <a:srgbClr val="FF0000"/>
                </a:solidFill>
                <a:latin typeface="Klavika" panose="02000000000000000000" pitchFamily="2" charset="0"/>
              </a:rPr>
              <a:t>quelle stratégie de développement, ici normalement de diversification, quand aussi bien le système économique que le système social est aussi fortement ancré dans une monoculture?</a:t>
            </a:r>
          </a:p>
        </p:txBody>
      </p:sp>
    </p:spTree>
    <p:extLst>
      <p:ext uri="{BB962C8B-B14F-4D97-AF65-F5344CB8AC3E}">
        <p14:creationId xmlns:p14="http://schemas.microsoft.com/office/powerpoint/2010/main" val="12193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832" y="357437"/>
            <a:ext cx="9071640" cy="1262160"/>
          </a:xfrm>
        </p:spPr>
        <p:txBody>
          <a:bodyPr/>
          <a:lstStyle/>
          <a:p>
            <a:pPr>
              <a:buNone/>
            </a:pPr>
            <a:r>
              <a:rPr lang="fr-FR" sz="4000" b="1" dirty="0">
                <a:latin typeface="Klavika" panose="02000000000000000000" pitchFamily="2" charset="0"/>
              </a:rPr>
              <a:t>Introduction</a:t>
            </a:r>
            <a:br>
              <a:rPr lang="fr-FR" sz="4000" dirty="0">
                <a:latin typeface="Klavika" panose="02000000000000000000" pitchFamily="2" charset="0"/>
              </a:rPr>
            </a:br>
            <a:r>
              <a:rPr lang="fr-FR" sz="4000" dirty="0">
                <a:latin typeface="Klavika" panose="02000000000000000000" pitchFamily="2" charset="0"/>
              </a:rPr>
              <a:t> </a:t>
            </a:r>
            <a:r>
              <a:rPr lang="fr-FR" sz="3600" dirty="0">
                <a:solidFill>
                  <a:srgbClr val="FF0000"/>
                </a:solidFill>
                <a:latin typeface="Klavika" panose="02000000000000000000" pitchFamily="2" charset="0"/>
              </a:rPr>
              <a:t>La malédiction des ressources naturelles</a:t>
            </a:r>
            <a:br>
              <a:rPr lang="fr-FR" sz="3600" dirty="0">
                <a:solidFill>
                  <a:srgbClr val="FF0000"/>
                </a:solidFill>
                <a:latin typeface="Klavika" panose="02000000000000000000" pitchFamily="2" charset="0"/>
              </a:rPr>
            </a:br>
            <a:r>
              <a:rPr lang="fr-FR" sz="3200" i="1" dirty="0">
                <a:solidFill>
                  <a:srgbClr val="FF0000"/>
                </a:solidFill>
                <a:latin typeface="Klavika" panose="02000000000000000000" pitchFamily="2" charset="0"/>
              </a:rPr>
              <a:t>Resource </a:t>
            </a:r>
            <a:r>
              <a:rPr lang="fr-FR" sz="3200" i="1" dirty="0" err="1">
                <a:solidFill>
                  <a:srgbClr val="FF0000"/>
                </a:solidFill>
                <a:latin typeface="Klavika" panose="02000000000000000000" pitchFamily="2" charset="0"/>
              </a:rPr>
              <a:t>curse</a:t>
            </a:r>
            <a:endParaRPr lang="fr-FR" sz="3200" i="1" dirty="0">
              <a:solidFill>
                <a:srgbClr val="FF0000"/>
              </a:solidFill>
              <a:latin typeface="Klavika" panose="02000000000000000000" pitchFamily="2" charset="0"/>
            </a:endParaRPr>
          </a:p>
        </p:txBody>
      </p:sp>
      <p:sp>
        <p:nvSpPr>
          <p:cNvPr id="3" name="Espace réservé du contenu 2"/>
          <p:cNvSpPr>
            <a:spLocks noGrp="1"/>
          </p:cNvSpPr>
          <p:nvPr>
            <p:ph idx="1"/>
          </p:nvPr>
        </p:nvSpPr>
        <p:spPr>
          <a:xfrm>
            <a:off x="504492" y="2339677"/>
            <a:ext cx="9071640" cy="4384800"/>
          </a:xfrm>
        </p:spPr>
        <p:txBody>
          <a:bodyPr/>
          <a:lstStyle/>
          <a:p>
            <a:pPr algn="just"/>
            <a:r>
              <a:rPr lang="fr-FR" sz="2800" dirty="0">
                <a:latin typeface="Klavika" panose="02000000000000000000" pitchFamily="2" charset="0"/>
              </a:rPr>
              <a:t>Le débat sur la </a:t>
            </a:r>
            <a:r>
              <a:rPr lang="fr-FR" sz="2800" b="1" dirty="0">
                <a:latin typeface="Klavika" panose="02000000000000000000" pitchFamily="2" charset="0"/>
              </a:rPr>
              <a:t>malédiction des ressources naturelles</a:t>
            </a:r>
            <a:r>
              <a:rPr lang="fr-FR" sz="2800" dirty="0">
                <a:latin typeface="Klavika" panose="02000000000000000000" pitchFamily="2" charset="0"/>
              </a:rPr>
              <a:t> entendue comme l’existence d’une corrélation négative entre abondance des ressources et croissance économique a été très intense depuis les années 90, notamment après les écrits de Jeffrey Sachs et Andy Warner (1995, 2001).</a:t>
            </a:r>
          </a:p>
          <a:p>
            <a:pPr algn="just"/>
            <a:endParaRPr lang="fr-FR" sz="2800" dirty="0">
              <a:latin typeface="Klavika" panose="02000000000000000000" pitchFamily="2" charset="0"/>
            </a:endParaRPr>
          </a:p>
          <a:p>
            <a:pPr algn="just"/>
            <a:r>
              <a:rPr lang="fr-FR" sz="2800" dirty="0">
                <a:latin typeface="Klavika" panose="02000000000000000000" pitchFamily="2" charset="0"/>
              </a:rPr>
              <a:t>«…</a:t>
            </a:r>
            <a:r>
              <a:rPr lang="fr-FR" sz="2800" i="1" dirty="0" err="1">
                <a:latin typeface="Klavika" panose="02000000000000000000" pitchFamily="2" charset="0"/>
              </a:rPr>
              <a:t>economies</a:t>
            </a:r>
            <a:r>
              <a:rPr lang="fr-FR" sz="2800" i="1" dirty="0">
                <a:latin typeface="Klavika" panose="02000000000000000000" pitchFamily="2" charset="0"/>
              </a:rPr>
              <a:t> </a:t>
            </a:r>
            <a:r>
              <a:rPr lang="fr-FR" sz="2800" i="1" dirty="0" err="1">
                <a:latin typeface="Klavika" panose="02000000000000000000" pitchFamily="2" charset="0"/>
              </a:rPr>
              <a:t>with</a:t>
            </a:r>
            <a:r>
              <a:rPr lang="fr-FR" sz="2800" i="1" dirty="0">
                <a:latin typeface="Klavika" panose="02000000000000000000" pitchFamily="2" charset="0"/>
              </a:rPr>
              <a:t> a high ratio of </a:t>
            </a:r>
            <a:r>
              <a:rPr lang="fr-FR" sz="2800" i="1" dirty="0" err="1">
                <a:latin typeface="Klavika" panose="02000000000000000000" pitchFamily="2" charset="0"/>
              </a:rPr>
              <a:t>natural</a:t>
            </a:r>
            <a:r>
              <a:rPr lang="fr-FR" sz="2800" i="1" dirty="0">
                <a:latin typeface="Klavika" panose="02000000000000000000" pitchFamily="2" charset="0"/>
              </a:rPr>
              <a:t> </a:t>
            </a:r>
            <a:r>
              <a:rPr lang="fr-FR" sz="2800" i="1" dirty="0" err="1">
                <a:latin typeface="Klavika" panose="02000000000000000000" pitchFamily="2" charset="0"/>
              </a:rPr>
              <a:t>resources</a:t>
            </a:r>
            <a:r>
              <a:rPr lang="fr-FR" sz="2800" i="1" dirty="0">
                <a:latin typeface="Klavika" panose="02000000000000000000" pitchFamily="2" charset="0"/>
              </a:rPr>
              <a:t> exports to GDP </a:t>
            </a:r>
            <a:r>
              <a:rPr lang="fr-FR" sz="2800" i="1" dirty="0" err="1">
                <a:latin typeface="Klavika" panose="02000000000000000000" pitchFamily="2" charset="0"/>
              </a:rPr>
              <a:t>is</a:t>
            </a:r>
            <a:r>
              <a:rPr lang="fr-FR" sz="2800" i="1" dirty="0">
                <a:latin typeface="Klavika" panose="02000000000000000000" pitchFamily="2" charset="0"/>
              </a:rPr>
              <a:t> 1971… </a:t>
            </a:r>
            <a:r>
              <a:rPr lang="fr-FR" sz="2800" i="1" dirty="0" err="1">
                <a:latin typeface="Klavika" panose="02000000000000000000" pitchFamily="2" charset="0"/>
              </a:rPr>
              <a:t>tended</a:t>
            </a:r>
            <a:r>
              <a:rPr lang="fr-FR" sz="2800" i="1" dirty="0">
                <a:latin typeface="Klavika" panose="02000000000000000000" pitchFamily="2" charset="0"/>
              </a:rPr>
              <a:t> to have </a:t>
            </a:r>
            <a:r>
              <a:rPr lang="fr-FR" sz="2800" i="1" dirty="0" err="1">
                <a:latin typeface="Klavika" panose="02000000000000000000" pitchFamily="2" charset="0"/>
              </a:rPr>
              <a:t>low</a:t>
            </a:r>
            <a:r>
              <a:rPr lang="fr-FR" sz="2800" i="1" dirty="0">
                <a:latin typeface="Klavika" panose="02000000000000000000" pitchFamily="2" charset="0"/>
              </a:rPr>
              <a:t> </a:t>
            </a:r>
            <a:r>
              <a:rPr lang="fr-FR" sz="2800" i="1" dirty="0" err="1">
                <a:latin typeface="Klavika" panose="02000000000000000000" pitchFamily="2" charset="0"/>
              </a:rPr>
              <a:t>growth</a:t>
            </a:r>
            <a:r>
              <a:rPr lang="fr-FR" sz="2800" i="1" dirty="0">
                <a:latin typeface="Klavika" panose="02000000000000000000" pitchFamily="2" charset="0"/>
              </a:rPr>
              <a:t> rates </a:t>
            </a:r>
            <a:r>
              <a:rPr lang="fr-FR" sz="2800" i="1" dirty="0" err="1">
                <a:latin typeface="Klavika" panose="02000000000000000000" pitchFamily="2" charset="0"/>
              </a:rPr>
              <a:t>during</a:t>
            </a:r>
            <a:r>
              <a:rPr lang="fr-FR" sz="2800" i="1" dirty="0">
                <a:latin typeface="Klavika" panose="02000000000000000000" pitchFamily="2" charset="0"/>
              </a:rPr>
              <a:t> 1971-1989</a:t>
            </a:r>
            <a:r>
              <a:rPr lang="fr-FR" sz="2800" dirty="0">
                <a:latin typeface="Klavika" panose="02000000000000000000" pitchFamily="2" charset="0"/>
              </a:rPr>
              <a:t>…», Sachs and Warner, 1995.</a:t>
            </a:r>
            <a:r>
              <a:rPr lang="fr-FR" dirty="0">
                <a:latin typeface="Klavika" panose="02000000000000000000" pitchFamily="2" charset="0"/>
              </a:rPr>
              <a:t> </a:t>
            </a:r>
            <a:endParaRPr lang="en-US" dirty="0">
              <a:latin typeface="Klavika" panose="02000000000000000000" pitchFamily="2" charset="0"/>
            </a:endParaRPr>
          </a:p>
        </p:txBody>
      </p:sp>
    </p:spTree>
    <p:extLst>
      <p:ext uri="{BB962C8B-B14F-4D97-AF65-F5344CB8AC3E}">
        <p14:creationId xmlns:p14="http://schemas.microsoft.com/office/powerpoint/2010/main" val="9176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200" dirty="0">
                <a:solidFill>
                  <a:srgbClr val="FF0000"/>
                </a:solidFill>
                <a:latin typeface="Klavika" panose="02000000000000000000" pitchFamily="2" charset="0"/>
              </a:rPr>
              <a:t>Quel rôle pour la communauté internationale?</a:t>
            </a:r>
            <a:br>
              <a:rPr lang="fr-FR" sz="3200" dirty="0">
                <a:solidFill>
                  <a:srgbClr val="FF0000"/>
                </a:solidFill>
                <a:latin typeface="Klavika" panose="02000000000000000000" pitchFamily="2" charset="0"/>
              </a:rPr>
            </a:br>
            <a:r>
              <a:rPr lang="fr-FR" sz="3200" dirty="0">
                <a:solidFill>
                  <a:srgbClr val="FF0000"/>
                </a:solidFill>
                <a:latin typeface="Klavika" panose="02000000000000000000" pitchFamily="2" charset="0"/>
              </a:rPr>
              <a:t>Contre le pillage des ressources naturelles</a:t>
            </a:r>
          </a:p>
        </p:txBody>
      </p:sp>
      <p:sp>
        <p:nvSpPr>
          <p:cNvPr id="3" name="Espace réservé du contenu 2"/>
          <p:cNvSpPr>
            <a:spLocks noGrp="1"/>
          </p:cNvSpPr>
          <p:nvPr>
            <p:ph idx="1"/>
          </p:nvPr>
        </p:nvSpPr>
        <p:spPr>
          <a:xfrm>
            <a:off x="503999" y="1979637"/>
            <a:ext cx="9071640" cy="4590360"/>
          </a:xfrm>
        </p:spPr>
        <p:txBody>
          <a:bodyPr/>
          <a:lstStyle/>
          <a:p>
            <a:pPr algn="just"/>
            <a:r>
              <a:rPr lang="fr-FR" sz="2800" dirty="0">
                <a:latin typeface="Klavika" panose="02000000000000000000" pitchFamily="2" charset="0"/>
              </a:rPr>
              <a:t>Bien sûr, le pillage à ciel ouvert des richesses minières en RCD sont d’abord imputables à la faiblesse de l’Etat congolais. </a:t>
            </a:r>
          </a:p>
          <a:p>
            <a:pPr algn="just"/>
            <a:r>
              <a:rPr lang="fr-FR" sz="2800" dirty="0">
                <a:latin typeface="Klavika" panose="02000000000000000000" pitchFamily="2" charset="0"/>
              </a:rPr>
              <a:t>Il n’empêche que ces pillages aussi existent parce qu’il y a des débouchés internationaux et des circuits éprouvés pour ces trafics illégaux au départ du Kivu, et à tout le moins inéquitables en termes de partage des revenus induits.</a:t>
            </a:r>
          </a:p>
          <a:p>
            <a:pPr algn="just"/>
            <a:r>
              <a:rPr lang="fr-FR" sz="2800" dirty="0">
                <a:latin typeface="Klavika" panose="02000000000000000000" pitchFamily="2" charset="0"/>
              </a:rPr>
              <a:t>Le cas du </a:t>
            </a:r>
            <a:r>
              <a:rPr lang="fr-FR" sz="2800" dirty="0" err="1">
                <a:solidFill>
                  <a:srgbClr val="FF0000"/>
                </a:solidFill>
                <a:latin typeface="Klavika" panose="02000000000000000000" pitchFamily="2" charset="0"/>
              </a:rPr>
              <a:t>coltan</a:t>
            </a:r>
            <a:r>
              <a:rPr lang="fr-FR" sz="2800" dirty="0">
                <a:solidFill>
                  <a:srgbClr val="FF0000"/>
                </a:solidFill>
                <a:latin typeface="Klavika" panose="02000000000000000000" pitchFamily="2" charset="0"/>
              </a:rPr>
              <a:t> </a:t>
            </a:r>
            <a:r>
              <a:rPr lang="fr-FR" sz="2800" dirty="0">
                <a:latin typeface="Klavika" panose="02000000000000000000" pitchFamily="2" charset="0"/>
              </a:rPr>
              <a:t>congolais (60% des réserves mondiales) est paradigmatique à cet égard.</a:t>
            </a:r>
          </a:p>
        </p:txBody>
      </p:sp>
    </p:spTree>
    <p:extLst>
      <p:ext uri="{BB962C8B-B14F-4D97-AF65-F5344CB8AC3E}">
        <p14:creationId xmlns:p14="http://schemas.microsoft.com/office/powerpoint/2010/main" val="281852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Contre le pillage des ressources naturelles </a:t>
            </a:r>
            <a:r>
              <a:rPr lang="fr-FR" sz="3200" dirty="0">
                <a:solidFill>
                  <a:schemeClr val="tx1"/>
                </a:solidFill>
                <a:latin typeface="Klavika" panose="02000000000000000000" pitchFamily="2" charset="0"/>
              </a:rPr>
              <a:t>Le cas du </a:t>
            </a:r>
            <a:r>
              <a:rPr lang="fr-FR" sz="3200" dirty="0" err="1">
                <a:solidFill>
                  <a:schemeClr val="tx1"/>
                </a:solidFill>
                <a:latin typeface="Klavika" panose="02000000000000000000" pitchFamily="2" charset="0"/>
              </a:rPr>
              <a:t>coltan</a:t>
            </a:r>
            <a:r>
              <a:rPr lang="fr-FR" sz="3200" dirty="0">
                <a:solidFill>
                  <a:schemeClr val="tx1"/>
                </a:solidFill>
                <a:latin typeface="Klavika" panose="02000000000000000000" pitchFamily="2" charset="0"/>
              </a:rPr>
              <a:t> en RDC</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702" y="2051645"/>
            <a:ext cx="5846233" cy="4384675"/>
          </a:xfrm>
        </p:spPr>
      </p:pic>
    </p:spTree>
    <p:extLst>
      <p:ext uri="{BB962C8B-B14F-4D97-AF65-F5344CB8AC3E}">
        <p14:creationId xmlns:p14="http://schemas.microsoft.com/office/powerpoint/2010/main" val="2207947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999" y="0"/>
            <a:ext cx="9071640" cy="1262160"/>
          </a:xfrm>
        </p:spPr>
        <p:txBody>
          <a:bodyPr/>
          <a:lstStyle/>
          <a:p>
            <a:pPr>
              <a:buNone/>
            </a:pPr>
            <a:r>
              <a:rPr lang="fr-FR" sz="3600" dirty="0">
                <a:solidFill>
                  <a:srgbClr val="FF0000"/>
                </a:solidFill>
                <a:latin typeface="Klavika" panose="02000000000000000000" pitchFamily="2" charset="0"/>
              </a:rPr>
              <a:t>Contre le pillage des ressources naturelles (2)</a:t>
            </a:r>
            <a:br>
              <a:rPr lang="fr-FR" sz="3600" dirty="0">
                <a:solidFill>
                  <a:srgbClr val="FF0000"/>
                </a:solidFill>
                <a:latin typeface="Klavika" panose="02000000000000000000" pitchFamily="2" charset="0"/>
              </a:rPr>
            </a:br>
            <a:r>
              <a:rPr lang="fr-FR" sz="3600" dirty="0">
                <a:solidFill>
                  <a:schemeClr val="tx1"/>
                </a:solidFill>
                <a:latin typeface="Klavika" panose="02000000000000000000" pitchFamily="2" charset="0"/>
              </a:rPr>
              <a:t>Le cas du </a:t>
            </a:r>
            <a:r>
              <a:rPr lang="fr-FR" sz="3600" dirty="0" err="1">
                <a:solidFill>
                  <a:schemeClr val="tx1"/>
                </a:solidFill>
                <a:latin typeface="Klavika" panose="02000000000000000000" pitchFamily="2" charset="0"/>
              </a:rPr>
              <a:t>coltan</a:t>
            </a:r>
            <a:r>
              <a:rPr lang="fr-FR" sz="3600" dirty="0">
                <a:solidFill>
                  <a:schemeClr val="tx1"/>
                </a:solidFill>
                <a:latin typeface="Klavika" panose="02000000000000000000" pitchFamily="2" charset="0"/>
              </a:rPr>
              <a:t> en RDC</a:t>
            </a:r>
            <a:endParaRPr lang="fr-FR" sz="3200" dirty="0">
              <a:latin typeface="Klavika" panose="02000000000000000000" pitchFamily="2" charset="0"/>
            </a:endParaRPr>
          </a:p>
        </p:txBody>
      </p:sp>
      <p:sp>
        <p:nvSpPr>
          <p:cNvPr id="3" name="Espace réservé du contenu 2"/>
          <p:cNvSpPr>
            <a:spLocks noGrp="1"/>
          </p:cNvSpPr>
          <p:nvPr>
            <p:ph idx="1"/>
          </p:nvPr>
        </p:nvSpPr>
        <p:spPr>
          <a:xfrm>
            <a:off x="503999" y="2123653"/>
            <a:ext cx="9071640" cy="4384800"/>
          </a:xfrm>
        </p:spPr>
        <p:txBody>
          <a:bodyPr/>
          <a:lstStyle/>
          <a:p>
            <a:pPr algn="just"/>
            <a:r>
              <a:rPr lang="fr-FR" sz="2800" dirty="0">
                <a:latin typeface="Klavika" panose="02000000000000000000" pitchFamily="2" charset="0"/>
              </a:rPr>
              <a:t>Par sa résistance à la chaleur et la corrosion, le </a:t>
            </a:r>
            <a:r>
              <a:rPr lang="fr-FR" sz="2800" dirty="0" err="1">
                <a:latin typeface="Klavika" panose="02000000000000000000" pitchFamily="2" charset="0"/>
              </a:rPr>
              <a:t>coltan</a:t>
            </a:r>
            <a:r>
              <a:rPr lang="fr-FR" sz="2800" dirty="0">
                <a:latin typeface="Klavika" panose="02000000000000000000" pitchFamily="2" charset="0"/>
              </a:rPr>
              <a:t> (ou tantale) est utilisé dans la fabrication de certains composants électroniques comme les condensateurs d’ordinateurs et de téléphones portables.</a:t>
            </a:r>
          </a:p>
          <a:p>
            <a:pPr algn="just"/>
            <a:r>
              <a:rPr lang="fr-FR" sz="2800" dirty="0">
                <a:latin typeface="Klavika" panose="02000000000000000000" pitchFamily="2" charset="0"/>
              </a:rPr>
              <a:t>Utilisé également dans la fabrication des missiles, fusées ou encore les avions.</a:t>
            </a:r>
          </a:p>
          <a:p>
            <a:pPr algn="just"/>
            <a:r>
              <a:rPr lang="fr-FR" sz="2800" dirty="0">
                <a:latin typeface="Klavika" panose="02000000000000000000" pitchFamily="2" charset="0"/>
              </a:rPr>
              <a:t>De la fin du XXe siècle au début du XXIe siècle, le </a:t>
            </a:r>
            <a:r>
              <a:rPr lang="fr-FR" sz="2800" dirty="0" err="1">
                <a:latin typeface="Klavika" panose="02000000000000000000" pitchFamily="2" charset="0"/>
              </a:rPr>
              <a:t>coltan</a:t>
            </a:r>
            <a:r>
              <a:rPr lang="fr-FR" sz="2800" dirty="0">
                <a:latin typeface="Klavika" panose="02000000000000000000" pitchFamily="2" charset="0"/>
              </a:rPr>
              <a:t> a été au cœur d’une guerre particulièrement brutale en RDC. </a:t>
            </a:r>
          </a:p>
        </p:txBody>
      </p:sp>
    </p:spTree>
    <p:extLst>
      <p:ext uri="{BB962C8B-B14F-4D97-AF65-F5344CB8AC3E}">
        <p14:creationId xmlns:p14="http://schemas.microsoft.com/office/powerpoint/2010/main" val="22151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Contre le pillage des ressources naturelles (3)</a:t>
            </a:r>
            <a:br>
              <a:rPr lang="fr-FR" dirty="0">
                <a:solidFill>
                  <a:srgbClr val="FF0000"/>
                </a:solidFill>
                <a:latin typeface="Klavika" panose="02000000000000000000" pitchFamily="2" charset="0"/>
              </a:rPr>
            </a:br>
            <a:r>
              <a:rPr lang="fr-FR" sz="3600" dirty="0">
                <a:solidFill>
                  <a:schemeClr val="tx1"/>
                </a:solidFill>
                <a:latin typeface="Klavika" panose="02000000000000000000" pitchFamily="2" charset="0"/>
              </a:rPr>
              <a:t>Le cas du </a:t>
            </a:r>
            <a:r>
              <a:rPr lang="fr-FR" sz="3600" dirty="0" err="1">
                <a:solidFill>
                  <a:schemeClr val="tx1"/>
                </a:solidFill>
                <a:latin typeface="Klavika" panose="02000000000000000000" pitchFamily="2" charset="0"/>
              </a:rPr>
              <a:t>coltan</a:t>
            </a:r>
            <a:r>
              <a:rPr lang="fr-FR" sz="3600" dirty="0">
                <a:solidFill>
                  <a:schemeClr val="tx1"/>
                </a:solidFill>
                <a:latin typeface="Klavika" panose="02000000000000000000" pitchFamily="2" charset="0"/>
              </a:rPr>
              <a:t> en RDC</a:t>
            </a:r>
            <a:endParaRPr lang="fr-FR" sz="3200" dirty="0">
              <a:latin typeface="Klavika" panose="02000000000000000000" pitchFamily="2" charset="0"/>
            </a:endParaRPr>
          </a:p>
        </p:txBody>
      </p:sp>
      <p:sp>
        <p:nvSpPr>
          <p:cNvPr id="3" name="Espace réservé du contenu 2"/>
          <p:cNvSpPr>
            <a:spLocks noGrp="1"/>
          </p:cNvSpPr>
          <p:nvPr>
            <p:ph idx="1"/>
          </p:nvPr>
        </p:nvSpPr>
        <p:spPr>
          <a:xfrm>
            <a:off x="503999" y="2051645"/>
            <a:ext cx="9071640" cy="4384800"/>
          </a:xfrm>
        </p:spPr>
        <p:txBody>
          <a:bodyPr/>
          <a:lstStyle/>
          <a:p>
            <a:pPr algn="just"/>
            <a:r>
              <a:rPr lang="fr-FR" sz="2800" dirty="0">
                <a:latin typeface="Klavika" panose="02000000000000000000" pitchFamily="2" charset="0"/>
              </a:rPr>
              <a:t>L’argent tiré de l’exploitation illégal du </a:t>
            </a:r>
            <a:r>
              <a:rPr lang="fr-FR" sz="2800" dirty="0" err="1">
                <a:latin typeface="Klavika" panose="02000000000000000000" pitchFamily="2" charset="0"/>
              </a:rPr>
              <a:t>coltan</a:t>
            </a:r>
            <a:r>
              <a:rPr lang="fr-FR" sz="2800" dirty="0">
                <a:latin typeface="Klavika" panose="02000000000000000000" pitchFamily="2" charset="0"/>
              </a:rPr>
              <a:t> a servi (et sert encore) à financer et à prolonger la guerre (bien au-delà de la fin officielle de la guerre du Congo, 2002), notamment par l’approvisionnement en armes.</a:t>
            </a:r>
          </a:p>
          <a:p>
            <a:pPr algn="just"/>
            <a:r>
              <a:rPr lang="fr-FR" sz="2800" dirty="0">
                <a:latin typeface="Klavika" panose="02000000000000000000" pitchFamily="2" charset="0"/>
              </a:rPr>
              <a:t>Les entreprises étrangères (Apple, Bayer, Sony, LG, Samsung…) opérant dans l’informatique et l’électronique ont souvent été accusées, notamment par l’ONU, de passer outre la provenance «</a:t>
            </a:r>
            <a:r>
              <a:rPr lang="fr-FR" sz="2800" i="1" dirty="0">
                <a:latin typeface="Klavika" panose="02000000000000000000" pitchFamily="2" charset="0"/>
              </a:rPr>
              <a:t>douteuse</a:t>
            </a:r>
            <a:r>
              <a:rPr lang="fr-FR" sz="2800" dirty="0">
                <a:latin typeface="Klavika" panose="02000000000000000000" pitchFamily="2" charset="0"/>
              </a:rPr>
              <a:t>» du </a:t>
            </a:r>
            <a:r>
              <a:rPr lang="fr-FR" sz="2800" dirty="0" err="1">
                <a:latin typeface="Klavika" panose="02000000000000000000" pitchFamily="2" charset="0"/>
              </a:rPr>
              <a:t>coltan</a:t>
            </a:r>
            <a:r>
              <a:rPr lang="fr-FR" sz="2800" dirty="0">
                <a:latin typeface="Klavika" panose="02000000000000000000" pitchFamily="2" charset="0"/>
              </a:rPr>
              <a:t> utilisé (</a:t>
            </a:r>
            <a:r>
              <a:rPr lang="fr-FR" sz="2800" dirty="0">
                <a:solidFill>
                  <a:srgbClr val="FF0000"/>
                </a:solidFill>
                <a:latin typeface="Klavika" panose="02000000000000000000" pitchFamily="2" charset="0"/>
              </a:rPr>
              <a:t>traçabilité</a:t>
            </a:r>
            <a:r>
              <a:rPr lang="fr-FR" sz="2800" dirty="0">
                <a:latin typeface="Klavika" panose="02000000000000000000" pitchFamily="2" charset="0"/>
              </a:rPr>
              <a:t>). </a:t>
            </a:r>
          </a:p>
        </p:txBody>
      </p:sp>
    </p:spTree>
    <p:extLst>
      <p:ext uri="{BB962C8B-B14F-4D97-AF65-F5344CB8AC3E}">
        <p14:creationId xmlns:p14="http://schemas.microsoft.com/office/powerpoint/2010/main" val="216178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Elaboration de normes internationales 1 </a:t>
            </a:r>
          </a:p>
        </p:txBody>
      </p:sp>
      <p:sp>
        <p:nvSpPr>
          <p:cNvPr id="3" name="Espace réservé du contenu 2"/>
          <p:cNvSpPr>
            <a:spLocks noGrp="1"/>
          </p:cNvSpPr>
          <p:nvPr>
            <p:ph idx="1"/>
          </p:nvPr>
        </p:nvSpPr>
        <p:spPr>
          <a:xfrm>
            <a:off x="503999" y="1979637"/>
            <a:ext cx="9071640" cy="4822275"/>
          </a:xfrm>
        </p:spPr>
        <p:txBody>
          <a:bodyPr/>
          <a:lstStyle/>
          <a:p>
            <a:pPr algn="just"/>
            <a:r>
              <a:rPr lang="fr-CA" sz="2800" dirty="0">
                <a:latin typeface="Klavika" panose="02000000000000000000" pitchFamily="2" charset="0"/>
              </a:rPr>
              <a:t>2001-2003: Panel d’experts des Nations unies sur l’exploitation illicite des ressources naturelles de la RDC ; à partir de 2004: sanctions ciblées du Conseil de sécurité à l’encontre de la RDC</a:t>
            </a:r>
          </a:p>
          <a:p>
            <a:pPr algn="just"/>
            <a:r>
              <a:rPr lang="fr-CA" sz="2800" dirty="0">
                <a:latin typeface="Klavika" panose="02000000000000000000" pitchFamily="2" charset="0"/>
              </a:rPr>
              <a:t>2000: Pacte mondial (ONU); 2003: Sous-Commission de la promotion et de la protection des droits de l'homme, </a:t>
            </a:r>
            <a:r>
              <a:rPr lang="fr-CA" sz="2800" i="1" dirty="0">
                <a:latin typeface="Klavika" panose="02000000000000000000" pitchFamily="2" charset="0"/>
              </a:rPr>
              <a:t>Projet des Normes de responsabilité en matière de droits de l’Homme à l’intention des sociétés transnationales et autres entreprises commerciales </a:t>
            </a:r>
          </a:p>
          <a:p>
            <a:pPr marL="108000" indent="0">
              <a:buNone/>
            </a:pPr>
            <a:endParaRPr lang="fr-FR" dirty="0"/>
          </a:p>
        </p:txBody>
      </p:sp>
    </p:spTree>
    <p:extLst>
      <p:ext uri="{BB962C8B-B14F-4D97-AF65-F5344CB8AC3E}">
        <p14:creationId xmlns:p14="http://schemas.microsoft.com/office/powerpoint/2010/main" val="40786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Elaboration de normes internationales 2 </a:t>
            </a:r>
            <a:endParaRPr lang="fr-FR" sz="3600" dirty="0">
              <a:latin typeface="Klavika" panose="02000000000000000000" pitchFamily="2" charset="0"/>
            </a:endParaRPr>
          </a:p>
        </p:txBody>
      </p:sp>
      <p:sp>
        <p:nvSpPr>
          <p:cNvPr id="3" name="Espace réservé du contenu 2"/>
          <p:cNvSpPr>
            <a:spLocks noGrp="1"/>
          </p:cNvSpPr>
          <p:nvPr>
            <p:ph idx="1"/>
          </p:nvPr>
        </p:nvSpPr>
        <p:spPr>
          <a:xfrm>
            <a:off x="503999" y="1691605"/>
            <a:ext cx="9071640" cy="4894283"/>
          </a:xfrm>
        </p:spPr>
        <p:txBody>
          <a:bodyPr/>
          <a:lstStyle/>
          <a:p>
            <a:pPr algn="just"/>
            <a:r>
              <a:rPr lang="fr-CA" sz="2800" dirty="0">
                <a:latin typeface="Klavika" panose="02000000000000000000" pitchFamily="2" charset="0"/>
              </a:rPr>
              <a:t>2005-2011: John </a:t>
            </a:r>
            <a:r>
              <a:rPr lang="fr-CA" sz="2800" dirty="0" err="1">
                <a:latin typeface="Klavika" panose="02000000000000000000" pitchFamily="2" charset="0"/>
              </a:rPr>
              <a:t>Ruggie</a:t>
            </a:r>
            <a:r>
              <a:rPr lang="fr-CA" sz="2800" dirty="0">
                <a:latin typeface="Klavika" panose="02000000000000000000" pitchFamily="2" charset="0"/>
              </a:rPr>
              <a:t>, Représentant spécial du Secrétaire général pour les droits de l'homme et les sociétés transnationales - </a:t>
            </a:r>
            <a:r>
              <a:rPr lang="fr-CA" sz="2800" i="1" dirty="0">
                <a:latin typeface="Klavika" panose="02000000000000000000" pitchFamily="2" charset="0"/>
              </a:rPr>
              <a:t>Protéger, respecter et réparer: un cadre pour les entreprises et les droits de l’homme</a:t>
            </a:r>
            <a:r>
              <a:rPr lang="fr-CA" sz="2800" dirty="0">
                <a:latin typeface="Klavika" panose="02000000000000000000" pitchFamily="2" charset="0"/>
              </a:rPr>
              <a:t> (2008) ; </a:t>
            </a:r>
            <a:r>
              <a:rPr lang="fr-CA" sz="2800" i="1" dirty="0">
                <a:latin typeface="Klavika" panose="02000000000000000000" pitchFamily="2" charset="0"/>
              </a:rPr>
              <a:t>Principes directeurs de l’ONU relatifs aux entreprises et aux droits de l’homme</a:t>
            </a:r>
            <a:r>
              <a:rPr lang="fr-CA" sz="2800" dirty="0">
                <a:latin typeface="Klavika" panose="02000000000000000000" pitchFamily="2" charset="0"/>
              </a:rPr>
              <a:t> (2011) (« </a:t>
            </a:r>
            <a:r>
              <a:rPr lang="fr-CA" sz="2800" dirty="0">
                <a:solidFill>
                  <a:srgbClr val="FF0000"/>
                </a:solidFill>
                <a:latin typeface="Klavika" panose="02000000000000000000" pitchFamily="2" charset="0"/>
              </a:rPr>
              <a:t>obligation de diligence raisonnable</a:t>
            </a:r>
            <a:r>
              <a:rPr lang="fr-CA" sz="2800" dirty="0">
                <a:latin typeface="Klavika" panose="02000000000000000000" pitchFamily="2" charset="0"/>
              </a:rPr>
              <a:t> »)</a:t>
            </a:r>
          </a:p>
          <a:p>
            <a:pPr algn="just"/>
            <a:r>
              <a:rPr lang="fr-CA" sz="2800" dirty="0">
                <a:latin typeface="Klavika" panose="02000000000000000000" pitchFamily="2" charset="0"/>
              </a:rPr>
              <a:t>2010: collaboration entre le Groupe d’experts du CSNU chargé du suivi des sanctions contre la RDC, l’OCDE, </a:t>
            </a:r>
            <a:r>
              <a:rPr lang="fr-CA" sz="2800" dirty="0" err="1">
                <a:latin typeface="Klavika" panose="02000000000000000000" pitchFamily="2" charset="0"/>
              </a:rPr>
              <a:t>Ruggie</a:t>
            </a:r>
            <a:r>
              <a:rPr lang="fr-CA" sz="2800" dirty="0">
                <a:latin typeface="Klavika" panose="02000000000000000000" pitchFamily="2" charset="0"/>
              </a:rPr>
              <a:t> et la Conférence internationale sur la région des Grands Lacs.</a:t>
            </a:r>
          </a:p>
          <a:p>
            <a:endParaRPr lang="fr-FR" sz="2800" dirty="0">
              <a:latin typeface="Klavika" panose="02000000000000000000" pitchFamily="2" charset="0"/>
            </a:endParaRPr>
          </a:p>
        </p:txBody>
      </p:sp>
    </p:spTree>
    <p:extLst>
      <p:ext uri="{BB962C8B-B14F-4D97-AF65-F5344CB8AC3E}">
        <p14:creationId xmlns:p14="http://schemas.microsoft.com/office/powerpoint/2010/main" val="393907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La loi </a:t>
            </a:r>
            <a:r>
              <a:rPr lang="fr-FR" sz="3600" dirty="0" err="1">
                <a:solidFill>
                  <a:srgbClr val="FF0000"/>
                </a:solidFill>
                <a:latin typeface="Klavika" panose="02000000000000000000" pitchFamily="2" charset="0"/>
              </a:rPr>
              <a:t>Dodd</a:t>
            </a:r>
            <a:r>
              <a:rPr lang="fr-FR" sz="3600" dirty="0">
                <a:solidFill>
                  <a:srgbClr val="FF0000"/>
                </a:solidFill>
                <a:latin typeface="Klavika" panose="02000000000000000000" pitchFamily="2" charset="0"/>
              </a:rPr>
              <a:t>-Frank (2010)</a:t>
            </a:r>
            <a:endParaRPr lang="fr-FR" sz="3600" dirty="0">
              <a:latin typeface="Klavika" panose="02000000000000000000" pitchFamily="2" charset="0"/>
            </a:endParaRPr>
          </a:p>
        </p:txBody>
      </p:sp>
      <p:sp>
        <p:nvSpPr>
          <p:cNvPr id="3" name="Espace réservé du contenu 2"/>
          <p:cNvSpPr>
            <a:spLocks noGrp="1"/>
          </p:cNvSpPr>
          <p:nvPr>
            <p:ph idx="1"/>
          </p:nvPr>
        </p:nvSpPr>
        <p:spPr>
          <a:xfrm>
            <a:off x="503999" y="1835621"/>
            <a:ext cx="9071640" cy="4678259"/>
          </a:xfrm>
        </p:spPr>
        <p:txBody>
          <a:bodyPr/>
          <a:lstStyle/>
          <a:p>
            <a:pPr algn="just"/>
            <a:r>
              <a:rPr lang="en-US" sz="2800" dirty="0">
                <a:latin typeface="Klavika" panose="02000000000000000000" pitchFamily="2" charset="0"/>
              </a:rPr>
              <a:t>La </a:t>
            </a:r>
            <a:r>
              <a:rPr lang="en-US" sz="2800" dirty="0" err="1">
                <a:latin typeface="Klavika" panose="02000000000000000000" pitchFamily="2" charset="0"/>
              </a:rPr>
              <a:t>loi</a:t>
            </a:r>
            <a:r>
              <a:rPr lang="en-US" sz="2800" dirty="0">
                <a:latin typeface="Klavika" panose="02000000000000000000" pitchFamily="2" charset="0"/>
              </a:rPr>
              <a:t> Dodd-Frank, </a:t>
            </a:r>
            <a:r>
              <a:rPr lang="en-US" sz="2800" dirty="0" err="1">
                <a:latin typeface="Klavika" panose="02000000000000000000" pitchFamily="2" charset="0"/>
              </a:rPr>
              <a:t>ou</a:t>
            </a:r>
            <a:r>
              <a:rPr lang="en-US" sz="2800" dirty="0">
                <a:latin typeface="Klavika" panose="02000000000000000000" pitchFamily="2" charset="0"/>
              </a:rPr>
              <a:t> </a:t>
            </a:r>
            <a:r>
              <a:rPr lang="en-US" sz="2800" i="1" dirty="0">
                <a:latin typeface="Klavika" panose="02000000000000000000" pitchFamily="2" charset="0"/>
              </a:rPr>
              <a:t>Dodd–Frank Wall Street Reform and Consumer Protection Act </a:t>
            </a:r>
            <a:r>
              <a:rPr lang="en-US" sz="2800" dirty="0">
                <a:latin typeface="Klavika" panose="02000000000000000000" pitchFamily="2" charset="0"/>
              </a:rPr>
              <a:t>a </a:t>
            </a:r>
            <a:r>
              <a:rPr lang="en-US" sz="2800" dirty="0" err="1">
                <a:latin typeface="Klavika" panose="02000000000000000000" pitchFamily="2" charset="0"/>
              </a:rPr>
              <a:t>été</a:t>
            </a:r>
            <a:r>
              <a:rPr lang="en-US" sz="2800" dirty="0">
                <a:latin typeface="Klavika" panose="02000000000000000000" pitchFamily="2" charset="0"/>
              </a:rPr>
              <a:t> </a:t>
            </a:r>
            <a:r>
              <a:rPr lang="en-US" sz="2800" dirty="0" err="1">
                <a:latin typeface="Klavika" panose="02000000000000000000" pitchFamily="2" charset="0"/>
              </a:rPr>
              <a:t>votée</a:t>
            </a:r>
            <a:r>
              <a:rPr lang="en-US" sz="2800" dirty="0">
                <a:latin typeface="Klavika" panose="02000000000000000000" pitchFamily="2" charset="0"/>
              </a:rPr>
              <a:t> par le </a:t>
            </a:r>
            <a:r>
              <a:rPr lang="en-US" sz="2800" dirty="0" err="1">
                <a:latin typeface="Klavika" panose="02000000000000000000" pitchFamily="2" charset="0"/>
              </a:rPr>
              <a:t>congrès</a:t>
            </a:r>
            <a:r>
              <a:rPr lang="en-US" sz="2800" dirty="0">
                <a:latin typeface="Klavika" panose="02000000000000000000" pitchFamily="2" charset="0"/>
              </a:rPr>
              <a:t> US, </a:t>
            </a:r>
            <a:r>
              <a:rPr lang="en-US" sz="2800" dirty="0" err="1">
                <a:latin typeface="Klavika" panose="02000000000000000000" pitchFamily="2" charset="0"/>
              </a:rPr>
              <a:t>essentiellement</a:t>
            </a:r>
            <a:r>
              <a:rPr lang="en-US" sz="2800" dirty="0">
                <a:latin typeface="Klavika" panose="02000000000000000000" pitchFamily="2" charset="0"/>
              </a:rPr>
              <a:t> </a:t>
            </a:r>
            <a:r>
              <a:rPr lang="en-US" sz="2800" dirty="0" err="1">
                <a:latin typeface="Klavika" panose="02000000000000000000" pitchFamily="2" charset="0"/>
              </a:rPr>
              <a:t>en</a:t>
            </a:r>
            <a:r>
              <a:rPr lang="en-US" sz="2800" dirty="0">
                <a:latin typeface="Klavika" panose="02000000000000000000" pitchFamily="2" charset="0"/>
              </a:rPr>
              <a:t> </a:t>
            </a:r>
            <a:r>
              <a:rPr lang="en-US" sz="2800" dirty="0" err="1">
                <a:latin typeface="Klavika" panose="02000000000000000000" pitchFamily="2" charset="0"/>
              </a:rPr>
              <a:t>réponse</a:t>
            </a:r>
            <a:r>
              <a:rPr lang="en-US" sz="2800" dirty="0">
                <a:latin typeface="Klavika" panose="02000000000000000000" pitchFamily="2" charset="0"/>
              </a:rPr>
              <a:t> à la </a:t>
            </a:r>
            <a:r>
              <a:rPr lang="en-US" sz="2800" dirty="0" err="1">
                <a:latin typeface="Klavika" panose="02000000000000000000" pitchFamily="2" charset="0"/>
              </a:rPr>
              <a:t>crise</a:t>
            </a:r>
            <a:r>
              <a:rPr lang="en-US" sz="2800" dirty="0">
                <a:latin typeface="Klavika" panose="02000000000000000000" pitchFamily="2" charset="0"/>
              </a:rPr>
              <a:t> </a:t>
            </a:r>
            <a:r>
              <a:rPr lang="en-US" sz="2800" dirty="0" err="1">
                <a:latin typeface="Klavika" panose="02000000000000000000" pitchFamily="2" charset="0"/>
              </a:rPr>
              <a:t>financière</a:t>
            </a:r>
            <a:r>
              <a:rPr lang="en-US" sz="2800" dirty="0">
                <a:latin typeface="Klavika" panose="02000000000000000000" pitchFamily="2" charset="0"/>
              </a:rPr>
              <a:t> de 2008.</a:t>
            </a:r>
          </a:p>
          <a:p>
            <a:pPr algn="just"/>
            <a:r>
              <a:rPr lang="en-US" sz="2800" dirty="0">
                <a:latin typeface="Klavika" panose="02000000000000000000" pitchFamily="2" charset="0"/>
              </a:rPr>
              <a:t>Elle </a:t>
            </a:r>
            <a:r>
              <a:rPr lang="en-US" sz="2800" dirty="0" err="1">
                <a:latin typeface="Klavika" panose="02000000000000000000" pitchFamily="2" charset="0"/>
              </a:rPr>
              <a:t>inclut</a:t>
            </a:r>
            <a:r>
              <a:rPr lang="en-US" sz="2800" dirty="0">
                <a:latin typeface="Klavika" panose="02000000000000000000" pitchFamily="2" charset="0"/>
              </a:rPr>
              <a:t> </a:t>
            </a:r>
            <a:r>
              <a:rPr lang="en-US" sz="2800" dirty="0" err="1">
                <a:latin typeface="Klavika" panose="02000000000000000000" pitchFamily="2" charset="0"/>
              </a:rPr>
              <a:t>une</a:t>
            </a:r>
            <a:r>
              <a:rPr lang="en-US" sz="2800" dirty="0">
                <a:latin typeface="Klavika" panose="02000000000000000000" pitchFamily="2" charset="0"/>
              </a:rPr>
              <a:t> disposition </a:t>
            </a:r>
            <a:r>
              <a:rPr lang="en-US" sz="2800" dirty="0" err="1">
                <a:latin typeface="Klavika" panose="02000000000000000000" pitchFamily="2" charset="0"/>
              </a:rPr>
              <a:t>obligeant</a:t>
            </a:r>
            <a:r>
              <a:rPr lang="en-US" sz="2800" dirty="0">
                <a:latin typeface="Klavika" panose="02000000000000000000" pitchFamily="2" charset="0"/>
              </a:rPr>
              <a:t> </a:t>
            </a:r>
            <a:r>
              <a:rPr lang="fr-FR" sz="2800" dirty="0">
                <a:latin typeface="Klavika" panose="02000000000000000000" pitchFamily="2" charset="0"/>
              </a:rPr>
              <a:t>les entreprises cotées aux Etats Unis, utilisant le </a:t>
            </a:r>
            <a:r>
              <a:rPr lang="fr-FR" sz="2800" dirty="0" err="1">
                <a:latin typeface="Klavika" panose="02000000000000000000" pitchFamily="2" charset="0"/>
              </a:rPr>
              <a:t>coltan</a:t>
            </a:r>
            <a:r>
              <a:rPr lang="fr-FR" sz="2800" dirty="0">
                <a:latin typeface="Klavika" panose="02000000000000000000" pitchFamily="2" charset="0"/>
              </a:rPr>
              <a:t>, mais également le tungstène, le tantale, l’or, l’étain, à vérifier et rendre public l’origine de ces produits miniers.</a:t>
            </a:r>
          </a:p>
          <a:p>
            <a:pPr algn="just"/>
            <a:r>
              <a:rPr lang="fr-FR" sz="2800" dirty="0">
                <a:latin typeface="Klavika" panose="02000000000000000000" pitchFamily="2" charset="0"/>
              </a:rPr>
              <a:t>La loi a permis un début d’assainissement des industries extractives en Afrique centrale. </a:t>
            </a:r>
          </a:p>
        </p:txBody>
      </p:sp>
    </p:spTree>
    <p:extLst>
      <p:ext uri="{BB962C8B-B14F-4D97-AF65-F5344CB8AC3E}">
        <p14:creationId xmlns:p14="http://schemas.microsoft.com/office/powerpoint/2010/main" val="2396326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b="1" dirty="0">
                <a:solidFill>
                  <a:srgbClr val="FF0000"/>
                </a:solidFill>
                <a:latin typeface="Klavika" panose="02000000000000000000" pitchFamily="2" charset="0"/>
              </a:rPr>
              <a:t>The case of </a:t>
            </a:r>
            <a:r>
              <a:rPr lang="fr-FR" b="1" dirty="0" err="1">
                <a:solidFill>
                  <a:srgbClr val="FF0000"/>
                </a:solidFill>
                <a:latin typeface="Klavika" panose="02000000000000000000" pitchFamily="2" charset="0"/>
              </a:rPr>
              <a:t>Algeria</a:t>
            </a:r>
            <a:endParaRPr lang="fr-FR" b="1" dirty="0">
              <a:solidFill>
                <a:srgbClr val="FF0000"/>
              </a:solidFill>
              <a:latin typeface="Klavika" panose="02000000000000000000" pitchFamily="2" charset="0"/>
            </a:endParaRPr>
          </a:p>
        </p:txBody>
      </p:sp>
      <p:pic>
        <p:nvPicPr>
          <p:cNvPr id="4098" name="Picture 2" descr="http://www.lngworldnews.com/wp-content/uploads/2016/05/Sonatrach-to-supply-LNG-to-Jordan-622x4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5976" y="1979637"/>
            <a:ext cx="5827495" cy="438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6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err="1">
                <a:solidFill>
                  <a:srgbClr val="FF0000"/>
                </a:solidFill>
                <a:latin typeface="Klavika" panose="02000000000000000000" pitchFamily="2" charset="0"/>
              </a:rPr>
              <a:t>Geography</a:t>
            </a:r>
            <a:endParaRPr lang="fr-FR" dirty="0">
              <a:solidFill>
                <a:srgbClr val="FF0000"/>
              </a:solidFill>
              <a:latin typeface="Klavika" panose="02000000000000000000" pitchFamily="2" charset="0"/>
            </a:endParaRPr>
          </a:p>
        </p:txBody>
      </p:sp>
      <p:pic>
        <p:nvPicPr>
          <p:cNvPr id="4098"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4008" y="1563480"/>
            <a:ext cx="5562300" cy="56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34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648360" y="32184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latin typeface="Klavika" panose="02000000000000000000" pitchFamily="2" charset="0"/>
              </a:rPr>
              <a:t>Entre le marteau et l'enclume :</a:t>
            </a:r>
            <a:br>
              <a:rPr lang="fr-FR" sz="4000" dirty="0">
                <a:latin typeface="Klavika" panose="02000000000000000000" pitchFamily="2" charset="0"/>
              </a:rPr>
            </a:br>
            <a:r>
              <a:rPr lang="fr-FR" sz="4000" dirty="0">
                <a:solidFill>
                  <a:srgbClr val="C5000B"/>
                </a:solidFill>
                <a:latin typeface="Klavika" panose="02000000000000000000" pitchFamily="2" charset="0"/>
              </a:rPr>
              <a:t>le marteau</a:t>
            </a:r>
          </a:p>
        </p:txBody>
      </p:sp>
      <p:sp>
        <p:nvSpPr>
          <p:cNvPr id="3" name="Espace réservé du texte 2"/>
          <p:cNvSpPr txBox="1">
            <a:spLocks noGrp="1"/>
          </p:cNvSpPr>
          <p:nvPr>
            <p:ph type="body" idx="4294967295"/>
          </p:nvPr>
        </p:nvSpPr>
        <p:spPr>
          <a:xfrm>
            <a:off x="503999" y="1769040"/>
            <a:ext cx="9071640" cy="5673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400" dirty="0">
                <a:latin typeface="Klavika" panose="02000000000000000000" pitchFamily="2" charset="0"/>
              </a:rPr>
              <a:t>Le Printemps arabe enflamme la Tunisie dès décembre 2010, et menace de se propager en Afrique du nord et au Moyen-Orient. Des centaines de conflits sociaux (et des manifestations) éclatent en Algérie.</a:t>
            </a:r>
          </a:p>
          <a:p>
            <a:pPr lvl="0" algn="just"/>
            <a:r>
              <a:rPr lang="fr-FR" sz="2400" dirty="0">
                <a:latin typeface="Klavika" panose="02000000000000000000" pitchFamily="2" charset="0"/>
              </a:rPr>
              <a:t>En réponse, le gouvernement algérien décide de maintenir coûte que coûte le consensus social en redistribuant avec une largesse accrue la rente pétrolière.</a:t>
            </a:r>
          </a:p>
          <a:p>
            <a:pPr lvl="0" algn="just"/>
            <a:r>
              <a:rPr lang="fr-FR" sz="2400" dirty="0">
                <a:latin typeface="Klavika" panose="02000000000000000000" pitchFamily="2" charset="0"/>
              </a:rPr>
              <a:t>Revalorisation inconsidérée des salaires (avec effet rétroactif) : déstabilisation durable des finances publiques (effet cliquet ou </a:t>
            </a:r>
            <a:r>
              <a:rPr lang="fr-FR" sz="2400" i="1" dirty="0" err="1">
                <a:latin typeface="Klavika" panose="02000000000000000000" pitchFamily="2" charset="0"/>
              </a:rPr>
              <a:t>ratchet</a:t>
            </a:r>
            <a:r>
              <a:rPr lang="fr-FR" sz="2400" i="1" dirty="0">
                <a:latin typeface="Klavika" panose="02000000000000000000" pitchFamily="2" charset="0"/>
              </a:rPr>
              <a:t> </a:t>
            </a:r>
            <a:r>
              <a:rPr lang="fr-FR" sz="2400" i="1" dirty="0" err="1">
                <a:latin typeface="Klavika" panose="02000000000000000000" pitchFamily="2" charset="0"/>
              </a:rPr>
              <a:t>effect</a:t>
            </a:r>
            <a:r>
              <a:rPr lang="fr-FR" sz="2400" dirty="0">
                <a:latin typeface="Klavika" panose="02000000000000000000" pitchFamily="2" charset="0"/>
              </a:rPr>
              <a:t>)</a:t>
            </a:r>
          </a:p>
          <a:p>
            <a:pPr lvl="0" algn="just"/>
            <a:r>
              <a:rPr lang="fr-FR" sz="2400" dirty="0">
                <a:latin typeface="Klavika" panose="02000000000000000000" pitchFamily="2" charset="0"/>
              </a:rPr>
              <a:t>Accentuation de la politique de subvention des produits alimentaires de base, de l'énergie...et aide massive à l'emploi des jeunes (ANSEJ)</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b="1" dirty="0">
                <a:solidFill>
                  <a:srgbClr val="FF0000"/>
                </a:solidFill>
                <a:latin typeface="Klavika" panose="02000000000000000000" pitchFamily="2" charset="0"/>
              </a:rPr>
              <a:t>Les ingrédients de la malédiction</a:t>
            </a:r>
            <a:br>
              <a:rPr lang="fr-FR" sz="4000" dirty="0">
                <a:solidFill>
                  <a:srgbClr val="FF0000"/>
                </a:solidFill>
                <a:latin typeface="Klavika" panose="02000000000000000000" pitchFamily="2" charset="0"/>
              </a:rPr>
            </a:br>
            <a:r>
              <a:rPr lang="fr-FR" sz="4000" dirty="0">
                <a:solidFill>
                  <a:srgbClr val="FF0000"/>
                </a:solidFill>
                <a:latin typeface="Klavika" panose="02000000000000000000" pitchFamily="2" charset="0"/>
              </a:rPr>
              <a:t>L’absence de diversification</a:t>
            </a:r>
          </a:p>
        </p:txBody>
      </p:sp>
      <p:sp>
        <p:nvSpPr>
          <p:cNvPr id="3" name="Espace réservé du contenu 2"/>
          <p:cNvSpPr>
            <a:spLocks noGrp="1"/>
          </p:cNvSpPr>
          <p:nvPr>
            <p:ph idx="1"/>
          </p:nvPr>
        </p:nvSpPr>
        <p:spPr/>
        <p:txBody>
          <a:bodyPr/>
          <a:lstStyle/>
          <a:p>
            <a:pPr algn="just"/>
            <a:r>
              <a:rPr lang="fr-FR" sz="2800" dirty="0">
                <a:latin typeface="Klavika" panose="02000000000000000000" pitchFamily="2" charset="0"/>
              </a:rPr>
              <a:t>Les économies des pays riches en ressources naturelles sont typiquement peu diversifiées. Elles tirent l’essentiel de leurs revenus de l’extraction et de l’exportation des ressources. Par exemple, plus de 95% des exportations algériennes sont des hydrocarbures.</a:t>
            </a:r>
          </a:p>
          <a:p>
            <a:pPr algn="just"/>
            <a:r>
              <a:rPr lang="fr-FR" sz="2800" dirty="0">
                <a:latin typeface="Klavika" panose="02000000000000000000" pitchFamily="2" charset="0"/>
              </a:rPr>
              <a:t>Comment expliquer ce manque de diversification? Essentiellement un problème de gouvernance.</a:t>
            </a:r>
          </a:p>
          <a:p>
            <a:pPr algn="just"/>
            <a:r>
              <a:rPr lang="fr-FR" sz="2800" dirty="0">
                <a:solidFill>
                  <a:srgbClr val="FF0000"/>
                </a:solidFill>
                <a:latin typeface="Klavika" panose="02000000000000000000" pitchFamily="2" charset="0"/>
              </a:rPr>
              <a:t>La richesse devient alors dépendance, </a:t>
            </a:r>
            <a:r>
              <a:rPr lang="fr-FR" sz="2800" dirty="0">
                <a:solidFill>
                  <a:schemeClr val="tx1"/>
                </a:solidFill>
                <a:latin typeface="Klavika" panose="02000000000000000000" pitchFamily="2" charset="0"/>
              </a:rPr>
              <a:t>en premier lieu dépendance aux cours mondiaux des matières premières: volatilité extrême du cycle économique et croissance de moyen terme irrégulière.  </a:t>
            </a:r>
          </a:p>
        </p:txBody>
      </p:sp>
    </p:spTree>
    <p:extLst>
      <p:ext uri="{BB962C8B-B14F-4D97-AF65-F5344CB8AC3E}">
        <p14:creationId xmlns:p14="http://schemas.microsoft.com/office/powerpoint/2010/main" val="1227414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latin typeface="Klavika" panose="02000000000000000000" pitchFamily="2" charset="0"/>
              </a:rPr>
              <a:t>Entre le marteau et l'enclume :</a:t>
            </a:r>
            <a:br>
              <a:rPr lang="fr-FR" dirty="0">
                <a:latin typeface="Klavika" panose="02000000000000000000" pitchFamily="2" charset="0"/>
              </a:rPr>
            </a:br>
            <a:r>
              <a:rPr lang="fr-FR" dirty="0">
                <a:solidFill>
                  <a:srgbClr val="C5000B"/>
                </a:solidFill>
                <a:latin typeface="Klavika" panose="02000000000000000000" pitchFamily="2" charset="0"/>
              </a:rPr>
              <a:t>le marteau (2)</a:t>
            </a:r>
            <a:endParaRPr lang="fr-FR" sz="3200" dirty="0">
              <a:latin typeface="Klavika" panose="02000000000000000000" pitchFamily="2" charset="0"/>
            </a:endParaRPr>
          </a:p>
        </p:txBody>
      </p:sp>
      <p:sp>
        <p:nvSpPr>
          <p:cNvPr id="3" name="Espace réservé du texte 2"/>
          <p:cNvSpPr txBox="1">
            <a:spLocks noGrp="1"/>
          </p:cNvSpPr>
          <p:nvPr>
            <p:ph type="body" idx="4294967295"/>
          </p:nvPr>
        </p:nvSpPr>
        <p:spPr>
          <a:xfrm>
            <a:off x="503999" y="2267669"/>
            <a:ext cx="9071640" cy="646416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Les recettes de la fiscalité ordinaire (hors hydrocarbures) ne couvrent plus que 54% des dépenses de fonctionnement du pays en 2010, et moins de 40% en 2011.</a:t>
            </a:r>
          </a:p>
          <a:p>
            <a:pPr lvl="0" algn="just"/>
            <a:r>
              <a:rPr lang="fr-FR" sz="2800" i="1" dirty="0">
                <a:latin typeface="Klavika" panose="02000000000000000000" pitchFamily="2" charset="0"/>
              </a:rPr>
              <a:t>Algerian </a:t>
            </a:r>
            <a:r>
              <a:rPr lang="fr-FR" sz="2800" i="1" dirty="0" err="1">
                <a:latin typeface="Klavika" panose="02000000000000000000" pitchFamily="2" charset="0"/>
              </a:rPr>
              <a:t>arithmetics</a:t>
            </a:r>
            <a:r>
              <a:rPr lang="fr-FR" sz="2800" i="1" dirty="0">
                <a:latin typeface="Klavika" panose="02000000000000000000" pitchFamily="2" charset="0"/>
              </a:rPr>
              <a:t>:</a:t>
            </a:r>
            <a:r>
              <a:rPr lang="fr-FR" sz="2800" dirty="0">
                <a:latin typeface="Klavika" panose="02000000000000000000" pitchFamily="2" charset="0"/>
              </a:rPr>
              <a:t> En 2005, le prix d'équilibre du baril de pétrole (</a:t>
            </a:r>
            <a:r>
              <a:rPr lang="fr-FR" sz="2800" dirty="0" err="1">
                <a:latin typeface="Klavika" panose="02000000000000000000" pitchFamily="2" charset="0"/>
              </a:rPr>
              <a:t>ie</a:t>
            </a:r>
            <a:r>
              <a:rPr lang="fr-FR" sz="2800" dirty="0">
                <a:latin typeface="Klavika" panose="02000000000000000000" pitchFamily="2" charset="0"/>
              </a:rPr>
              <a:t>. prix requis pour équilibrer le budget) est 32$. En 2011, il est proche de 150$ !!!</a:t>
            </a:r>
          </a:p>
          <a:p>
            <a:pPr lvl="0" algn="just"/>
            <a:r>
              <a:rPr lang="fr-FR" sz="2800" dirty="0">
                <a:latin typeface="Klavika" panose="02000000000000000000" pitchFamily="2" charset="0"/>
              </a:rPr>
              <a:t>Le Fond de Régulation des Recettes (FRR), est utilisé pour financer les déficits courants : 50% du déficit de 2011 !</a:t>
            </a:r>
          </a:p>
          <a:p>
            <a:pPr lvl="0" algn="just"/>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latin typeface="Klavika" panose="02000000000000000000" pitchFamily="2" charset="0"/>
              </a:rPr>
              <a:t>Entre le marteau et l'enclume :</a:t>
            </a:r>
            <a:br>
              <a:rPr lang="fr-FR" sz="4000" dirty="0">
                <a:latin typeface="Klavika" panose="02000000000000000000" pitchFamily="2" charset="0"/>
              </a:rPr>
            </a:br>
            <a:r>
              <a:rPr lang="fr-FR" sz="4000" dirty="0">
                <a:solidFill>
                  <a:srgbClr val="C5000B"/>
                </a:solidFill>
                <a:latin typeface="Klavika" panose="02000000000000000000" pitchFamily="2" charset="0"/>
              </a:rPr>
              <a:t>l'enclume</a:t>
            </a:r>
          </a:p>
        </p:txBody>
      </p:sp>
      <p:pic>
        <p:nvPicPr>
          <p:cNvPr id="4" name="Image 3"/>
          <p:cNvPicPr>
            <a:picLocks noChangeAspect="1"/>
          </p:cNvPicPr>
          <p:nvPr/>
        </p:nvPicPr>
        <p:blipFill>
          <a:blip r:embed="rId3">
            <a:lum/>
            <a:alphaModFix/>
          </a:blip>
          <a:srcRect/>
          <a:stretch>
            <a:fillRect/>
          </a:stretch>
        </p:blipFill>
        <p:spPr>
          <a:xfrm>
            <a:off x="1940400" y="2102400"/>
            <a:ext cx="5763600" cy="4521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latin typeface="Klavika" panose="02000000000000000000" pitchFamily="2" charset="0"/>
              </a:rPr>
              <a:t>Entre le marteau et l'enclume :</a:t>
            </a:r>
            <a:br>
              <a:rPr lang="fr-FR" sz="4000" dirty="0">
                <a:latin typeface="Klavika" panose="02000000000000000000" pitchFamily="2" charset="0"/>
              </a:rPr>
            </a:br>
            <a:r>
              <a:rPr lang="fr-FR" sz="4000" dirty="0">
                <a:solidFill>
                  <a:srgbClr val="C5000B"/>
                </a:solidFill>
                <a:latin typeface="Klavika" panose="02000000000000000000" pitchFamily="2" charset="0"/>
              </a:rPr>
              <a:t>l'enclume (2)</a:t>
            </a:r>
            <a:endParaRPr lang="fr-FR" sz="3600" dirty="0"/>
          </a:p>
        </p:txBody>
      </p:sp>
      <p:sp>
        <p:nvSpPr>
          <p:cNvPr id="3" name="Espace réservé du texte 2"/>
          <p:cNvSpPr txBox="1">
            <a:spLocks noGrp="1"/>
          </p:cNvSpPr>
          <p:nvPr>
            <p:ph type="body" idx="4294967295"/>
          </p:nvPr>
        </p:nvSpPr>
        <p:spPr>
          <a:xfrm>
            <a:off x="503999" y="1769040"/>
            <a:ext cx="9071640" cy="582876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De juin à décembre 2014, le prix du baril plonge de près de 55$: la moitié des revenus du pays s’évapore!</a:t>
            </a:r>
          </a:p>
          <a:p>
            <a:pPr lvl="0" algn="just"/>
            <a:r>
              <a:rPr lang="fr-FR" sz="2800" dirty="0">
                <a:latin typeface="Klavika" panose="02000000000000000000" pitchFamily="2" charset="0"/>
              </a:rPr>
              <a:t>Un baril à 60$ implique une chute des revenus fiscaux pétroliers de l'ordre de 20 </a:t>
            </a:r>
            <a:r>
              <a:rPr lang="fr-FR" sz="2800" dirty="0" err="1">
                <a:latin typeface="Klavika" panose="02000000000000000000" pitchFamily="2" charset="0"/>
              </a:rPr>
              <a:t>mlds</a:t>
            </a:r>
            <a:r>
              <a:rPr lang="fr-FR" sz="2800" dirty="0">
                <a:latin typeface="Klavika" panose="02000000000000000000" pitchFamily="2" charset="0"/>
              </a:rPr>
              <a:t> de $, et une chute du PIB nominal de l'ordre de 30 </a:t>
            </a:r>
            <a:r>
              <a:rPr lang="fr-FR" sz="2800" dirty="0" err="1">
                <a:latin typeface="Klavika" panose="02000000000000000000" pitchFamily="2" charset="0"/>
              </a:rPr>
              <a:t>mlds</a:t>
            </a:r>
            <a:r>
              <a:rPr lang="fr-FR" sz="2800" dirty="0">
                <a:latin typeface="Klavika" panose="02000000000000000000" pitchFamily="2" charset="0"/>
              </a:rPr>
              <a:t>, soit 15% du PIB de 2014 (</a:t>
            </a:r>
            <a:r>
              <a:rPr lang="fr-FR" sz="2800" dirty="0" err="1">
                <a:latin typeface="Klavika" panose="02000000000000000000" pitchFamily="2" charset="0"/>
              </a:rPr>
              <a:t>Boucekkine-Meddahi</a:t>
            </a:r>
            <a:r>
              <a:rPr lang="fr-FR" sz="2800" dirty="0">
                <a:latin typeface="Klavika" panose="02000000000000000000" pitchFamily="2" charset="0"/>
              </a:rPr>
              <a:t>, 2015)</a:t>
            </a:r>
          </a:p>
          <a:p>
            <a:pPr lvl="0" algn="just"/>
            <a:r>
              <a:rPr lang="fr-FR" sz="2800" dirty="0">
                <a:latin typeface="Klavika" panose="02000000000000000000" pitchFamily="2" charset="0"/>
              </a:rPr>
              <a:t>Même avec un prix moyen de 100$ le baril en 2014, le déficit public a avoisiné les 8% du PIB: problème structurel </a:t>
            </a:r>
            <a:r>
              <a:rPr lang="fr-FR" sz="2800" dirty="0" err="1">
                <a:latin typeface="Klavika" panose="02000000000000000000" pitchFamily="2" charset="0"/>
              </a:rPr>
              <a:t>aigü</a:t>
            </a:r>
            <a:r>
              <a:rPr lang="fr-FR" sz="2800" dirty="0">
                <a:latin typeface="Klavika" panose="02000000000000000000" pitchFamily="2" charset="0"/>
              </a:rPr>
              <a:t> révélé.</a:t>
            </a:r>
          </a:p>
          <a:p>
            <a:pPr lvl="0" algn="just"/>
            <a:r>
              <a:rPr lang="fr-FR" sz="2800" dirty="0">
                <a:latin typeface="Klavika" panose="02000000000000000000" pitchFamily="2" charset="0"/>
              </a:rPr>
              <a:t>Un seul impératif dans une environnement pétrolier durablement baissier: </a:t>
            </a:r>
            <a:r>
              <a:rPr lang="fr-FR" sz="2800" dirty="0">
                <a:solidFill>
                  <a:srgbClr val="FF0000"/>
                </a:solidFill>
                <a:latin typeface="Klavika" panose="02000000000000000000" pitchFamily="2" charset="0"/>
              </a:rPr>
              <a:t>éliminer au plus vite la mécanique rentière!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latin typeface="Klavika" panose="02000000000000000000" pitchFamily="2" charset="0"/>
              </a:rPr>
              <a:t>Les ravages du système rentier</a:t>
            </a:r>
            <a:br>
              <a:rPr lang="fr-FR" dirty="0"/>
            </a:br>
            <a:r>
              <a:rPr lang="fr-FR" sz="3600" dirty="0">
                <a:latin typeface="Klavika" panose="02000000000000000000" pitchFamily="2" charset="0"/>
              </a:rPr>
              <a:t>1. </a:t>
            </a:r>
            <a:r>
              <a:rPr lang="fr-FR" sz="3600" dirty="0">
                <a:solidFill>
                  <a:srgbClr val="C5000B"/>
                </a:solidFill>
                <a:latin typeface="Klavika" panose="02000000000000000000" pitchFamily="2" charset="0"/>
              </a:rPr>
              <a:t>Dépenses courantes hors normes</a:t>
            </a:r>
            <a:endParaRPr lang="fr-FR" sz="3600" dirty="0">
              <a:latin typeface="Klavika" panose="02000000000000000000" pitchFamily="2" charset="0"/>
            </a:endParaRPr>
          </a:p>
        </p:txBody>
      </p:sp>
      <p:sp>
        <p:nvSpPr>
          <p:cNvPr id="3" name="Espace réservé du contenu 2"/>
          <p:cNvSpPr>
            <a:spLocks noGrp="1"/>
          </p:cNvSpPr>
          <p:nvPr>
            <p:ph idx="1"/>
          </p:nvPr>
        </p:nvSpPr>
        <p:spPr>
          <a:xfrm>
            <a:off x="420169" y="2051645"/>
            <a:ext cx="9071640" cy="4384800"/>
          </a:xfrm>
        </p:spPr>
        <p:txBody>
          <a:bodyPr/>
          <a:lstStyle/>
          <a:p>
            <a:pPr algn="just"/>
            <a:r>
              <a:rPr lang="fr-FR" sz="2800" dirty="0">
                <a:latin typeface="Klavika" panose="02000000000000000000" pitchFamily="2" charset="0"/>
              </a:rPr>
              <a:t>Glissement d’une conception de l’Etat Social garant de la justice sociale et de la solidarité nationale vers un Etat Providence, employeur en premier ressort et préférant une redistribution généralisée et uniforme des richesses et de la production nationale: </a:t>
            </a:r>
            <a:r>
              <a:rPr lang="fr-FR" sz="2800" dirty="0">
                <a:solidFill>
                  <a:srgbClr val="FF0000"/>
                </a:solidFill>
                <a:latin typeface="Klavika" panose="02000000000000000000" pitchFamily="2" charset="0"/>
              </a:rPr>
              <a:t>inefficacité et inefficience</a:t>
            </a:r>
            <a:r>
              <a:rPr lang="fr-FR" sz="2800" dirty="0">
                <a:latin typeface="Klavika" panose="02000000000000000000" pitchFamily="2" charset="0"/>
              </a:rPr>
              <a:t> criantes!</a:t>
            </a:r>
            <a:endParaRPr lang="fr-FR" dirty="0">
              <a:latin typeface="Klavika" panose="02000000000000000000" pitchFamily="2" charset="0"/>
            </a:endParaRPr>
          </a:p>
          <a:p>
            <a:pPr algn="just"/>
            <a:r>
              <a:rPr lang="fr-FR" sz="2800" dirty="0">
                <a:latin typeface="Klavika" panose="02000000000000000000" pitchFamily="2" charset="0"/>
              </a:rPr>
              <a:t>Pour les produits alimentaires, l’éducation et la santé (30% du total des subventions explicites en 2015), les dépenses de la population la plus riche ont été 4.5 fois plus grandes que les dépenses du décile le moins favorisé. </a:t>
            </a:r>
          </a:p>
        </p:txBody>
      </p:sp>
    </p:spTree>
    <p:extLst>
      <p:ext uri="{BB962C8B-B14F-4D97-AF65-F5344CB8AC3E}">
        <p14:creationId xmlns:p14="http://schemas.microsoft.com/office/powerpoint/2010/main" val="934955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chemeClr val="accent1"/>
                </a:solidFill>
                <a:latin typeface="Klavika" panose="02000000000000000000" pitchFamily="2" charset="0"/>
              </a:rPr>
              <a:t>Transferts sociaux</a:t>
            </a:r>
            <a:br>
              <a:rPr lang="fr-FR" dirty="0">
                <a:solidFill>
                  <a:srgbClr val="FF0000"/>
                </a:solidFill>
              </a:rPr>
            </a:br>
            <a:r>
              <a:rPr lang="fr-FR" sz="2800" dirty="0">
                <a:solidFill>
                  <a:schemeClr val="tx1"/>
                </a:solidFill>
                <a:latin typeface="Klavika" panose="02000000000000000000" pitchFamily="2" charset="0"/>
              </a:rPr>
              <a:t>(% de PIB, pays pétroliers, 2012)</a:t>
            </a:r>
          </a:p>
        </p:txBody>
      </p:sp>
      <p:pic>
        <p:nvPicPr>
          <p:cNvPr id="4" name="Espace réservé du contenu 3"/>
          <p:cNvPicPr>
            <a:picLocks noGrp="1"/>
          </p:cNvPicPr>
          <p:nvPr>
            <p:ph idx="1"/>
          </p:nvPr>
        </p:nvPicPr>
        <p:blipFill>
          <a:blip r:embed="rId2" cstate="print"/>
          <a:srcRect/>
          <a:stretch>
            <a:fillRect/>
          </a:stretch>
        </p:blipFill>
        <p:spPr bwMode="auto">
          <a:xfrm>
            <a:off x="1511920" y="1807856"/>
            <a:ext cx="7445919" cy="5450499"/>
          </a:xfrm>
          <a:prstGeom prst="rect">
            <a:avLst/>
          </a:prstGeom>
          <a:noFill/>
          <a:ln w="9525">
            <a:noFill/>
            <a:miter lim="800000"/>
            <a:headEnd/>
            <a:tailEnd/>
          </a:ln>
        </p:spPr>
      </p:pic>
    </p:spTree>
    <p:extLst>
      <p:ext uri="{BB962C8B-B14F-4D97-AF65-F5344CB8AC3E}">
        <p14:creationId xmlns:p14="http://schemas.microsoft.com/office/powerpoint/2010/main" val="2522390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chemeClr val="accent1"/>
                </a:solidFill>
                <a:latin typeface="Klavika" panose="02000000000000000000" pitchFamily="2" charset="0"/>
              </a:rPr>
              <a:t>Evolution de la structure des dépenses publiques</a:t>
            </a:r>
          </a:p>
        </p:txBody>
      </p:sp>
      <p:pic>
        <p:nvPicPr>
          <p:cNvPr id="4" name="Espace réservé du contenu 3"/>
          <p:cNvPicPr>
            <a:picLocks noGrp="1"/>
          </p:cNvPicPr>
          <p:nvPr>
            <p:ph idx="1"/>
          </p:nvPr>
        </p:nvPicPr>
        <p:blipFill>
          <a:blip r:embed="rId2" cstate="print"/>
          <a:srcRect/>
          <a:stretch>
            <a:fillRect/>
          </a:stretch>
        </p:blipFill>
        <p:spPr bwMode="auto">
          <a:xfrm>
            <a:off x="1655936" y="1691605"/>
            <a:ext cx="7133351" cy="5724855"/>
          </a:xfrm>
          <a:prstGeom prst="rect">
            <a:avLst/>
          </a:prstGeom>
          <a:noFill/>
          <a:ln w="9525">
            <a:noFill/>
            <a:miter lim="800000"/>
            <a:headEnd/>
            <a:tailEnd/>
          </a:ln>
        </p:spPr>
      </p:pic>
    </p:spTree>
    <p:extLst>
      <p:ext uri="{BB962C8B-B14F-4D97-AF65-F5344CB8AC3E}">
        <p14:creationId xmlns:p14="http://schemas.microsoft.com/office/powerpoint/2010/main" val="213176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latin typeface="Klavika" panose="02000000000000000000" pitchFamily="2" charset="0"/>
              </a:rPr>
              <a:t>2. </a:t>
            </a:r>
            <a:r>
              <a:rPr lang="fr-FR" sz="4000" dirty="0">
                <a:solidFill>
                  <a:srgbClr val="FF0000"/>
                </a:solidFill>
                <a:latin typeface="Klavika" panose="02000000000000000000" pitchFamily="2" charset="0"/>
              </a:rPr>
              <a:t>Insoutenables subventions </a:t>
            </a:r>
            <a:r>
              <a:rPr lang="fr-FR" sz="4000" b="1" dirty="0">
                <a:solidFill>
                  <a:srgbClr val="FF0000"/>
                </a:solidFill>
                <a:latin typeface="Klavika" panose="02000000000000000000" pitchFamily="2" charset="0"/>
              </a:rPr>
              <a:t>implicites</a:t>
            </a:r>
          </a:p>
        </p:txBody>
      </p:sp>
      <p:sp>
        <p:nvSpPr>
          <p:cNvPr id="3" name="Espace réservé du texte 2"/>
          <p:cNvSpPr txBox="1">
            <a:spLocks noGrp="1"/>
          </p:cNvSpPr>
          <p:nvPr>
            <p:ph type="body" idx="4294967295"/>
          </p:nvPr>
        </p:nvSpPr>
        <p:spPr>
          <a:xfrm>
            <a:off x="503999" y="1769040"/>
            <a:ext cx="9071640" cy="551448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Exemple des subventions implicites, c'est à dire non incluses dans le budget : les subventions </a:t>
            </a:r>
            <a:r>
              <a:rPr lang="fr-FR" sz="2800" b="1" dirty="0">
                <a:latin typeface="Klavika" panose="02000000000000000000" pitchFamily="2" charset="0"/>
              </a:rPr>
              <a:t>énergétiques </a:t>
            </a:r>
            <a:r>
              <a:rPr lang="fr-FR" sz="2800" dirty="0">
                <a:latin typeface="Klavika" panose="02000000000000000000" pitchFamily="2" charset="0"/>
              </a:rPr>
              <a:t>(gaz, électricité, carburants...)</a:t>
            </a:r>
          </a:p>
          <a:p>
            <a:pPr lvl="0" algn="just"/>
            <a:r>
              <a:rPr lang="fr-FR" sz="2800" dirty="0">
                <a:latin typeface="Klavika" panose="02000000000000000000" pitchFamily="2" charset="0"/>
              </a:rPr>
              <a:t>Le montant total de ces subventions (électricité, gaz et carburants) était de 1975 </a:t>
            </a:r>
            <a:r>
              <a:rPr lang="fr-FR" sz="2800" dirty="0" err="1">
                <a:latin typeface="Klavika" panose="02000000000000000000" pitchFamily="2" charset="0"/>
              </a:rPr>
              <a:t>mlds</a:t>
            </a:r>
            <a:r>
              <a:rPr lang="fr-FR" sz="2800" dirty="0">
                <a:latin typeface="Klavika" panose="02000000000000000000" pitchFamily="2" charset="0"/>
              </a:rPr>
              <a:t> de DA en 2012, soit 13% du PIB de cette année!!!</a:t>
            </a:r>
          </a:p>
          <a:p>
            <a:pPr lvl="0" algn="just"/>
            <a:r>
              <a:rPr lang="fr-FR" sz="2800" dirty="0">
                <a:latin typeface="Klavika" panose="02000000000000000000" pitchFamily="2" charset="0"/>
              </a:rPr>
              <a:t>Comme la consommation énergétique a augmenté à un taux annuel de 10% dans les dernières 5 années, ce montant aura été de l'ordre de  2400 </a:t>
            </a:r>
            <a:r>
              <a:rPr lang="fr-FR" sz="2800" dirty="0" err="1">
                <a:latin typeface="Klavika" panose="02000000000000000000" pitchFamily="2" charset="0"/>
              </a:rPr>
              <a:t>mlds</a:t>
            </a:r>
            <a:r>
              <a:rPr lang="fr-FR" sz="2800" dirty="0">
                <a:latin typeface="Klavika" panose="02000000000000000000" pitchFamily="2" charset="0"/>
              </a:rPr>
              <a:t> de DA en 2014. C'est le </a:t>
            </a:r>
            <a:r>
              <a:rPr lang="fr-FR" sz="2800" b="1" dirty="0">
                <a:latin typeface="Klavika" panose="02000000000000000000" pitchFamily="2" charset="0"/>
              </a:rPr>
              <a:t>tiers</a:t>
            </a:r>
            <a:r>
              <a:rPr lang="fr-FR" sz="2800" dirty="0">
                <a:latin typeface="Klavika" panose="02000000000000000000" pitchFamily="2" charset="0"/>
              </a:rPr>
              <a:t> du budget algérien en 2014, et environ 60% des revenus pétroliers perdus depuis juin de cette même année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latin typeface="Klavika" panose="02000000000000000000" pitchFamily="2" charset="0"/>
              </a:rPr>
              <a:t>2. </a:t>
            </a:r>
            <a:r>
              <a:rPr lang="fr-FR" sz="4000" dirty="0">
                <a:solidFill>
                  <a:srgbClr val="FF0000"/>
                </a:solidFill>
                <a:latin typeface="Klavika" panose="02000000000000000000" pitchFamily="2" charset="0"/>
              </a:rPr>
              <a:t>Insoutenables subventions </a:t>
            </a:r>
            <a:r>
              <a:rPr lang="fr-FR" sz="4000" b="1" dirty="0">
                <a:solidFill>
                  <a:srgbClr val="FF0000"/>
                </a:solidFill>
                <a:latin typeface="Klavika" panose="02000000000000000000" pitchFamily="2" charset="0"/>
              </a:rPr>
              <a:t>implicites </a:t>
            </a:r>
            <a:r>
              <a:rPr lang="fr-FR" sz="4000" dirty="0">
                <a:solidFill>
                  <a:srgbClr val="FF0000"/>
                </a:solidFill>
                <a:latin typeface="Klavika" panose="02000000000000000000" pitchFamily="2" charset="0"/>
              </a:rPr>
              <a:t>(2)</a:t>
            </a:r>
            <a:endParaRPr lang="fr-FR" sz="3600" dirty="0">
              <a:latin typeface="Klavika" panose="02000000000000000000" pitchFamily="2" charset="0"/>
            </a:endParaRPr>
          </a:p>
        </p:txBody>
      </p:sp>
      <p:sp>
        <p:nvSpPr>
          <p:cNvPr id="3" name="Espace réservé du texte 2"/>
          <p:cNvSpPr txBox="1">
            <a:spLocks noGrp="1"/>
          </p:cNvSpPr>
          <p:nvPr>
            <p:ph type="body" idx="4294967295"/>
          </p:nvPr>
        </p:nvSpPr>
        <p:spPr>
          <a:xfrm>
            <a:off x="503999" y="1769040"/>
            <a:ext cx="9071640" cy="55040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Les subventions énergétiques sont donc scandaleusement élevées, et ne peuvent être justifiées par des considérations de justice sociale car :</a:t>
            </a:r>
          </a:p>
          <a:p>
            <a:pPr marL="108000" lvl="0" indent="0" algn="just">
              <a:buNone/>
            </a:pPr>
            <a:endParaRPr lang="fr-FR" sz="2800" dirty="0">
              <a:latin typeface="Klavika" panose="02000000000000000000" pitchFamily="2" charset="0"/>
            </a:endParaRPr>
          </a:p>
          <a:p>
            <a:pPr marL="108000" lvl="0" indent="0" algn="just">
              <a:buNone/>
            </a:pPr>
            <a:r>
              <a:rPr lang="fr-FR" sz="2400" dirty="0">
                <a:latin typeface="Klavika" panose="02000000000000000000" pitchFamily="2" charset="0"/>
              </a:rPr>
              <a:t>1.</a:t>
            </a:r>
            <a:r>
              <a:rPr lang="fr-FR" sz="2800" dirty="0">
                <a:latin typeface="Klavika" panose="02000000000000000000" pitchFamily="2" charset="0"/>
              </a:rPr>
              <a:t> </a:t>
            </a:r>
            <a:r>
              <a:rPr lang="fr-FR" sz="2400" dirty="0">
                <a:latin typeface="Klavika" panose="02000000000000000000" pitchFamily="2" charset="0"/>
              </a:rPr>
              <a:t>Des prix aussi lourdement subventionnés sont responsables du fléau de la contrebande </a:t>
            </a:r>
            <a:r>
              <a:rPr lang="fr-FR" sz="2400" b="1" dirty="0">
                <a:latin typeface="Klavika" panose="02000000000000000000" pitchFamily="2" charset="0"/>
              </a:rPr>
              <a:t>massive</a:t>
            </a:r>
            <a:r>
              <a:rPr lang="fr-FR" sz="2400" dirty="0">
                <a:latin typeface="Klavika" panose="02000000000000000000" pitchFamily="2" charset="0"/>
              </a:rPr>
              <a:t> aux frontières, dont une partie des revenus finance le terrorisme.</a:t>
            </a:r>
          </a:p>
          <a:p>
            <a:pPr marL="108000" lvl="0" indent="0" algn="just">
              <a:buNone/>
            </a:pPr>
            <a:endParaRPr lang="fr-FR" sz="2400" dirty="0">
              <a:latin typeface="Klavika" panose="02000000000000000000" pitchFamily="2" charset="0"/>
            </a:endParaRPr>
          </a:p>
          <a:p>
            <a:pPr marL="108000" lvl="0" indent="0" algn="just">
              <a:buNone/>
            </a:pPr>
            <a:r>
              <a:rPr lang="fr-FR" sz="2400" dirty="0">
                <a:latin typeface="Klavika" panose="02000000000000000000" pitchFamily="2" charset="0"/>
              </a:rPr>
              <a:t>2. Au-delà des questions de santé connexes, l'explosion des dépenses énergétiques, favorisées par les prix trop bas, favorise les plus riches: en 2012, les 10% les plus riches ont consommé 30 fois plus que les 10% les plus pauvres.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dirty="0">
                <a:solidFill>
                  <a:srgbClr val="FF0000"/>
                </a:solidFill>
                <a:latin typeface="Klavika" panose="02000000000000000000" pitchFamily="2" charset="0"/>
              </a:rPr>
              <a:t>3. Secteur manufacturier en peau de chagrin</a:t>
            </a:r>
          </a:p>
        </p:txBody>
      </p:sp>
      <p:sp>
        <p:nvSpPr>
          <p:cNvPr id="3" name="Espace réservé du texte 2"/>
          <p:cNvSpPr txBox="1">
            <a:spLocks noGrp="1"/>
          </p:cNvSpPr>
          <p:nvPr>
            <p:ph type="body" idx="4294967295"/>
          </p:nvPr>
        </p:nvSpPr>
        <p:spPr>
          <a:xfrm>
            <a:off x="503999" y="1769040"/>
            <a:ext cx="9071640" cy="588852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hangingPunct="1">
              <a:buNone/>
            </a:pPr>
            <a:r>
              <a:rPr lang="fr-FR" sz="2600" dirty="0">
                <a:solidFill>
                  <a:srgbClr val="000000"/>
                </a:solidFill>
                <a:latin typeface="Arial" pitchFamily="34"/>
              </a:rPr>
              <a:t>. </a:t>
            </a:r>
            <a:r>
              <a:rPr lang="fr-FR" sz="2600" dirty="0">
                <a:solidFill>
                  <a:srgbClr val="000000"/>
                </a:solidFill>
                <a:latin typeface="Klavika" panose="02000000000000000000" pitchFamily="2" charset="0"/>
              </a:rPr>
              <a:t>Depuis le début des années 80, la part de l'industrie dans le PIB (ou l'emploi) n'a cessé de décliner : de près de 20% à...moins de 5% en 2011 !!! L'économie algérienne est bien moins diversifiée maintenant qu'elle ne l'était il y a 30 ans.</a:t>
            </a:r>
          </a:p>
          <a:p>
            <a:pPr lvl="0" algn="just" hangingPunct="1">
              <a:buNone/>
            </a:pPr>
            <a:r>
              <a:rPr lang="fr-FR" sz="2600" dirty="0">
                <a:solidFill>
                  <a:srgbClr val="000000"/>
                </a:solidFill>
                <a:latin typeface="Klavika" panose="02000000000000000000" pitchFamily="2" charset="0"/>
              </a:rPr>
              <a:t>. </a:t>
            </a:r>
            <a:r>
              <a:rPr lang="fr-FR" sz="2600" b="1" dirty="0">
                <a:solidFill>
                  <a:srgbClr val="000000"/>
                </a:solidFill>
                <a:latin typeface="Klavika" panose="02000000000000000000" pitchFamily="2" charset="0"/>
              </a:rPr>
              <a:t>Changement structurel</a:t>
            </a:r>
            <a:r>
              <a:rPr lang="fr-FR" sz="2600" dirty="0">
                <a:solidFill>
                  <a:srgbClr val="000000"/>
                </a:solidFill>
                <a:latin typeface="Klavika" panose="02000000000000000000" pitchFamily="2" charset="0"/>
              </a:rPr>
              <a:t> non-vertueux en Algérie, gains de productivité en berne, rôle symptomatique des </a:t>
            </a:r>
            <a:r>
              <a:rPr lang="fr-FR" sz="2600" dirty="0" err="1">
                <a:solidFill>
                  <a:srgbClr val="000000"/>
                </a:solidFill>
                <a:latin typeface="Klavika" panose="02000000000000000000" pitchFamily="2" charset="0"/>
              </a:rPr>
              <a:t>BTPs</a:t>
            </a:r>
            <a:endParaRPr lang="fr-FR" sz="2600" dirty="0">
              <a:solidFill>
                <a:srgbClr val="000000"/>
              </a:solidFill>
              <a:latin typeface="Klavika" panose="02000000000000000000" pitchFamily="2" charset="0"/>
            </a:endParaRPr>
          </a:p>
          <a:p>
            <a:pPr lvl="0" algn="just" hangingPunct="1">
              <a:buNone/>
            </a:pPr>
            <a:r>
              <a:rPr lang="fr-FR" sz="2600" dirty="0">
                <a:solidFill>
                  <a:srgbClr val="000000"/>
                </a:solidFill>
                <a:latin typeface="Klavika" panose="02000000000000000000" pitchFamily="2" charset="0"/>
              </a:rPr>
              <a:t>. De fait, parmi les pays pétroliers, l’Algérie reste l’une des économies les plus concentrées sur les hydrocarbures . Le gap d’industrialisation par rapport à la norme d’industrialisation des pays pétroliers peut être évalué à 4 points de pourcentage du PIB </a:t>
            </a:r>
            <a:r>
              <a:rPr lang="fr-FR" sz="2200" dirty="0">
                <a:solidFill>
                  <a:srgbClr val="000000"/>
                </a:solidFill>
                <a:latin typeface="Klavika" panose="02000000000000000000" pitchFamily="2" charset="0"/>
              </a:rPr>
              <a:t>(</a:t>
            </a:r>
            <a:r>
              <a:rPr lang="fr-FR" sz="2200" dirty="0" err="1">
                <a:solidFill>
                  <a:srgbClr val="000000"/>
                </a:solidFill>
                <a:latin typeface="Klavika" panose="02000000000000000000" pitchFamily="2" charset="0"/>
              </a:rPr>
              <a:t>Bouklia</a:t>
            </a:r>
            <a:r>
              <a:rPr lang="fr-FR" sz="2200" dirty="0">
                <a:solidFill>
                  <a:srgbClr val="000000"/>
                </a:solidFill>
                <a:latin typeface="Klavika" panose="02000000000000000000" pitchFamily="2" charset="0"/>
              </a:rPr>
              <a:t>, 2015)</a:t>
            </a:r>
            <a:r>
              <a:rPr lang="fr-FR" sz="2600" dirty="0">
                <a:solidFill>
                  <a:srgbClr val="000000"/>
                </a:solidFill>
                <a:latin typeface="Klavika" panose="02000000000000000000" pitchFamily="2"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chemeClr val="accent1"/>
                </a:solidFill>
                <a:latin typeface="Klavika" panose="02000000000000000000" pitchFamily="2" charset="0"/>
              </a:rPr>
              <a:t>Sous-industrialisation</a:t>
            </a:r>
          </a:p>
        </p:txBody>
      </p:sp>
      <p:pic>
        <p:nvPicPr>
          <p:cNvPr id="4" name="Picture 2"/>
          <p:cNvPicPr>
            <a:picLocks noChangeAspect="1"/>
          </p:cNvPicPr>
          <p:nvPr/>
        </p:nvPicPr>
        <p:blipFill>
          <a:blip r:embed="rId3">
            <a:lum/>
            <a:alphaModFix/>
          </a:blip>
          <a:srcRect/>
          <a:stretch>
            <a:fillRect/>
          </a:stretch>
        </p:blipFill>
        <p:spPr>
          <a:xfrm>
            <a:off x="1205728" y="1403573"/>
            <a:ext cx="7668182" cy="5860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b="1" dirty="0">
                <a:solidFill>
                  <a:srgbClr val="FF0000"/>
                </a:solidFill>
                <a:latin typeface="Klavika" panose="02000000000000000000" pitchFamily="2" charset="0"/>
              </a:rPr>
              <a:t>Les ingrédients de la malédiction</a:t>
            </a:r>
            <a:br>
              <a:rPr lang="fr-FR" sz="4000" dirty="0">
                <a:solidFill>
                  <a:srgbClr val="FF0000"/>
                </a:solidFill>
                <a:latin typeface="Klavika" panose="02000000000000000000" pitchFamily="2" charset="0"/>
              </a:rPr>
            </a:br>
            <a:r>
              <a:rPr lang="fr-FR" sz="4000" dirty="0">
                <a:solidFill>
                  <a:srgbClr val="FF0000"/>
                </a:solidFill>
                <a:latin typeface="Klavika" panose="02000000000000000000" pitchFamily="2" charset="0"/>
              </a:rPr>
              <a:t>Le </a:t>
            </a:r>
            <a:r>
              <a:rPr lang="fr-FR" sz="4000" i="1" dirty="0">
                <a:solidFill>
                  <a:srgbClr val="FF0000"/>
                </a:solidFill>
                <a:latin typeface="Klavika" panose="02000000000000000000" pitchFamily="2" charset="0"/>
              </a:rPr>
              <a:t>short-</a:t>
            </a:r>
            <a:r>
              <a:rPr lang="fr-FR" sz="4000" i="1" dirty="0" err="1">
                <a:solidFill>
                  <a:srgbClr val="FF0000"/>
                </a:solidFill>
                <a:latin typeface="Klavika" panose="02000000000000000000" pitchFamily="2" charset="0"/>
              </a:rPr>
              <a:t>termism</a:t>
            </a:r>
            <a:endParaRPr lang="fr-FR" sz="4000" i="1" dirty="0">
              <a:latin typeface="Klavika" panose="02000000000000000000" pitchFamily="2" charset="0"/>
            </a:endParaRPr>
          </a:p>
        </p:txBody>
      </p:sp>
      <p:sp>
        <p:nvSpPr>
          <p:cNvPr id="3" name="Espace réservé du contenu 2"/>
          <p:cNvSpPr>
            <a:spLocks noGrp="1"/>
          </p:cNvSpPr>
          <p:nvPr>
            <p:ph idx="1"/>
          </p:nvPr>
        </p:nvSpPr>
        <p:spPr>
          <a:xfrm>
            <a:off x="487889" y="2123653"/>
            <a:ext cx="9071640" cy="4384800"/>
          </a:xfrm>
        </p:spPr>
        <p:txBody>
          <a:bodyPr/>
          <a:lstStyle/>
          <a:p>
            <a:pPr algn="just"/>
            <a:r>
              <a:rPr lang="fr-FR" sz="2800" dirty="0">
                <a:latin typeface="Klavika" panose="02000000000000000000" pitchFamily="2" charset="0"/>
              </a:rPr>
              <a:t>Il y aurait un effet de richesse pernicieux lié à l’abondance de ressources naturelles, qui se traduit par un excès de consommation (effet de voracité de </a:t>
            </a:r>
            <a:r>
              <a:rPr lang="fr-FR" sz="2800" dirty="0" err="1">
                <a:latin typeface="Klavika" panose="02000000000000000000" pitchFamily="2" charset="0"/>
              </a:rPr>
              <a:t>Tornell</a:t>
            </a:r>
            <a:r>
              <a:rPr lang="fr-FR" sz="2800" dirty="0">
                <a:latin typeface="Klavika" panose="02000000000000000000" pitchFamily="2" charset="0"/>
              </a:rPr>
              <a:t> et Lane, 1999) et un déficit d’investissement de long-terme, notamment en capital humai (</a:t>
            </a:r>
            <a:r>
              <a:rPr lang="fr-FR" sz="2800" dirty="0" err="1">
                <a:latin typeface="Klavika" panose="02000000000000000000" pitchFamily="2" charset="0"/>
              </a:rPr>
              <a:t>Gylfason</a:t>
            </a:r>
            <a:r>
              <a:rPr lang="fr-FR" sz="2800" dirty="0">
                <a:latin typeface="Klavika" panose="02000000000000000000" pitchFamily="2" charset="0"/>
              </a:rPr>
              <a:t>, 2004).</a:t>
            </a:r>
          </a:p>
          <a:p>
            <a:pPr algn="just"/>
            <a:r>
              <a:rPr lang="en-US" sz="2800" dirty="0">
                <a:latin typeface="Klavika" panose="02000000000000000000" pitchFamily="2" charset="0"/>
              </a:rPr>
              <a:t>“</a:t>
            </a:r>
            <a:r>
              <a:rPr lang="en-US" sz="2800" i="1" dirty="0">
                <a:latin typeface="Klavika" panose="02000000000000000000" pitchFamily="2" charset="0"/>
              </a:rPr>
              <a:t>Natural resource abundance may imbue people with a false sense of security and lead governments to lose sight of the need for good and growth-friendly economic management</a:t>
            </a:r>
            <a:r>
              <a:rPr lang="en-US" sz="2800" dirty="0">
                <a:latin typeface="Klavika" panose="02000000000000000000" pitchFamily="2" charset="0"/>
              </a:rPr>
              <a:t>”, </a:t>
            </a:r>
            <a:r>
              <a:rPr lang="en-US" sz="2800" dirty="0" err="1">
                <a:latin typeface="Klavika" panose="02000000000000000000" pitchFamily="2" charset="0"/>
              </a:rPr>
              <a:t>Thorvaldur</a:t>
            </a:r>
            <a:r>
              <a:rPr lang="en-US" sz="2800" dirty="0">
                <a:latin typeface="Klavika" panose="02000000000000000000" pitchFamily="2" charset="0"/>
              </a:rPr>
              <a:t> </a:t>
            </a:r>
            <a:r>
              <a:rPr lang="en-US" sz="2800" dirty="0" err="1">
                <a:latin typeface="Klavika" panose="02000000000000000000" pitchFamily="2" charset="0"/>
              </a:rPr>
              <a:t>Gylfason</a:t>
            </a:r>
            <a:r>
              <a:rPr lang="en-US" sz="2800" dirty="0">
                <a:latin typeface="Klavika" panose="02000000000000000000" pitchFamily="2" charset="0"/>
              </a:rPr>
              <a:t>, 2004</a:t>
            </a:r>
          </a:p>
          <a:p>
            <a:endParaRPr lang="fr-FR" dirty="0"/>
          </a:p>
        </p:txBody>
      </p:sp>
    </p:spTree>
    <p:extLst>
      <p:ext uri="{BB962C8B-B14F-4D97-AF65-F5344CB8AC3E}">
        <p14:creationId xmlns:p14="http://schemas.microsoft.com/office/powerpoint/2010/main" val="2324791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chemeClr val="accent1"/>
                </a:solidFill>
                <a:latin typeface="Klavika" panose="02000000000000000000" pitchFamily="2" charset="0"/>
              </a:rPr>
              <a:t>Changement structurel non-vertueux</a:t>
            </a:r>
          </a:p>
        </p:txBody>
      </p:sp>
      <p:sp>
        <p:nvSpPr>
          <p:cNvPr id="3" name="Espace réservé du contenu 2"/>
          <p:cNvSpPr>
            <a:spLocks noGrp="1"/>
          </p:cNvSpPr>
          <p:nvPr>
            <p:ph idx="1"/>
          </p:nvPr>
        </p:nvSpPr>
        <p:spPr/>
        <p:txBody>
          <a:bodyPr/>
          <a:lstStyle/>
          <a:p>
            <a:pPr marL="108000" indent="0" algn="ctr">
              <a:buNone/>
            </a:pPr>
            <a:endParaRPr lang="fr-FR" dirty="0">
              <a:latin typeface="Calibri"/>
              <a:ea typeface="Calibri"/>
              <a:cs typeface="Times New Roman"/>
            </a:endParaRPr>
          </a:p>
          <a:p>
            <a:pPr marL="108000" indent="0" algn="ctr">
              <a:buNone/>
            </a:pPr>
            <a:endParaRPr lang="fr-FR" dirty="0">
              <a:latin typeface="Calibri"/>
              <a:ea typeface="Calibri"/>
              <a:cs typeface="Times New Roman"/>
            </a:endParaRPr>
          </a:p>
        </p:txBody>
      </p:sp>
      <p:graphicFrame>
        <p:nvGraphicFramePr>
          <p:cNvPr id="4" name="Tableau 3"/>
          <p:cNvGraphicFramePr>
            <a:graphicFrameLocks noGrp="1"/>
          </p:cNvGraphicFramePr>
          <p:nvPr>
            <p:extLst>
              <p:ext uri="{D42A27DB-BD31-4B8C-83A1-F6EECF244321}">
                <p14:modId xmlns:p14="http://schemas.microsoft.com/office/powerpoint/2010/main" val="3646234483"/>
              </p:ext>
            </p:extLst>
          </p:nvPr>
        </p:nvGraphicFramePr>
        <p:xfrm>
          <a:off x="1411602" y="2278807"/>
          <a:ext cx="7463803" cy="3875033"/>
        </p:xfrm>
        <a:graphic>
          <a:graphicData uri="http://schemas.openxmlformats.org/drawingml/2006/table">
            <a:tbl>
              <a:tblPr/>
              <a:tblGrid>
                <a:gridCol w="2388383">
                  <a:extLst>
                    <a:ext uri="{9D8B030D-6E8A-4147-A177-3AD203B41FA5}">
                      <a16:colId xmlns:a16="http://schemas.microsoft.com/office/drawing/2014/main" val="20000"/>
                    </a:ext>
                  </a:extLst>
                </a:gridCol>
                <a:gridCol w="973045">
                  <a:extLst>
                    <a:ext uri="{9D8B030D-6E8A-4147-A177-3AD203B41FA5}">
                      <a16:colId xmlns:a16="http://schemas.microsoft.com/office/drawing/2014/main" val="20001"/>
                    </a:ext>
                  </a:extLst>
                </a:gridCol>
                <a:gridCol w="973045">
                  <a:extLst>
                    <a:ext uri="{9D8B030D-6E8A-4147-A177-3AD203B41FA5}">
                      <a16:colId xmlns:a16="http://schemas.microsoft.com/office/drawing/2014/main" val="20002"/>
                    </a:ext>
                  </a:extLst>
                </a:gridCol>
                <a:gridCol w="1061502">
                  <a:extLst>
                    <a:ext uri="{9D8B030D-6E8A-4147-A177-3AD203B41FA5}">
                      <a16:colId xmlns:a16="http://schemas.microsoft.com/office/drawing/2014/main" val="20003"/>
                    </a:ext>
                  </a:extLst>
                </a:gridCol>
                <a:gridCol w="1016588">
                  <a:extLst>
                    <a:ext uri="{9D8B030D-6E8A-4147-A177-3AD203B41FA5}">
                      <a16:colId xmlns:a16="http://schemas.microsoft.com/office/drawing/2014/main" val="20004"/>
                    </a:ext>
                  </a:extLst>
                </a:gridCol>
                <a:gridCol w="1051240">
                  <a:extLst>
                    <a:ext uri="{9D8B030D-6E8A-4147-A177-3AD203B41FA5}">
                      <a16:colId xmlns:a16="http://schemas.microsoft.com/office/drawing/2014/main" val="20005"/>
                    </a:ext>
                  </a:extLst>
                </a:gridCol>
              </a:tblGrid>
              <a:tr h="671061">
                <a:tc>
                  <a:txBody>
                    <a:bodyPr/>
                    <a:lstStyle/>
                    <a:p>
                      <a:pPr algn="l"/>
                      <a:endParaRPr lang="fr-FR" sz="2300" dirty="0">
                        <a:latin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Times New Roman"/>
                          <a:cs typeface="Calibri"/>
                        </a:rPr>
                        <a:t>1973 </a:t>
                      </a:r>
                      <a:endParaRPr lang="fr-FR" sz="2300" dirty="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1977 </a:t>
                      </a:r>
                      <a:endParaRPr lang="fr-FR" sz="230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1987</a:t>
                      </a:r>
                      <a:endParaRPr lang="fr-FR" sz="230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2000</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2014</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0993">
                <a:tc>
                  <a:txBody>
                    <a:bodyPr/>
                    <a:lstStyle/>
                    <a:p>
                      <a:pPr algn="l">
                        <a:lnSpc>
                          <a:spcPct val="115000"/>
                        </a:lnSpc>
                        <a:spcAft>
                          <a:spcPts val="0"/>
                        </a:spcAft>
                      </a:pPr>
                      <a:r>
                        <a:rPr lang="fr-FR" sz="2300" dirty="0">
                          <a:solidFill>
                            <a:srgbClr val="000000"/>
                          </a:solidFill>
                          <a:latin typeface="Calibri"/>
                          <a:ea typeface="Times New Roman"/>
                          <a:cs typeface="Calibri"/>
                        </a:rPr>
                        <a:t>PART EMPLOI AGRICULTURE</a:t>
                      </a:r>
                      <a:endParaRPr lang="fr-FR" sz="2300" dirty="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40.0%</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FF0000"/>
                          </a:solidFill>
                          <a:latin typeface="Calibri"/>
                          <a:ea typeface="Calibri"/>
                          <a:cs typeface="Calibri"/>
                        </a:rPr>
                        <a:t>31,0%</a:t>
                      </a:r>
                      <a:endParaRPr lang="fr-FR" sz="2300" dirty="0">
                        <a:solidFill>
                          <a:srgbClr val="FF0000"/>
                        </a:solidFill>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Calibri"/>
                          <a:cs typeface="Times New Roman"/>
                        </a:rPr>
                        <a:t>18.6%</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14,1%</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FF0000"/>
                          </a:solidFill>
                          <a:latin typeface="Calibri"/>
                          <a:ea typeface="Times New Roman"/>
                          <a:cs typeface="Calibri"/>
                        </a:rPr>
                        <a:t>9,5%</a:t>
                      </a:r>
                      <a:endParaRPr lang="fr-FR" sz="2300" dirty="0">
                        <a:solidFill>
                          <a:srgbClr val="FF0000"/>
                        </a:solidFill>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0993">
                <a:tc>
                  <a:txBody>
                    <a:bodyPr/>
                    <a:lstStyle/>
                    <a:p>
                      <a:pPr algn="l">
                        <a:lnSpc>
                          <a:spcPct val="115000"/>
                        </a:lnSpc>
                        <a:spcAft>
                          <a:spcPts val="0"/>
                        </a:spcAft>
                      </a:pPr>
                      <a:r>
                        <a:rPr lang="fr-FR" sz="2300" dirty="0">
                          <a:solidFill>
                            <a:srgbClr val="000000"/>
                          </a:solidFill>
                          <a:latin typeface="Calibri"/>
                          <a:ea typeface="Times New Roman"/>
                          <a:cs typeface="Calibri"/>
                        </a:rPr>
                        <a:t>PART EMPLOI INDUSTRIE</a:t>
                      </a:r>
                      <a:endParaRPr lang="fr-FR" sz="2300" dirty="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11.2%</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FF0000"/>
                          </a:solidFill>
                          <a:latin typeface="Calibri"/>
                          <a:ea typeface="Calibri"/>
                          <a:cs typeface="Calibri"/>
                        </a:rPr>
                        <a:t>18,0%</a:t>
                      </a:r>
                      <a:endParaRPr lang="fr-FR" sz="2300" dirty="0">
                        <a:solidFill>
                          <a:srgbClr val="FF0000"/>
                        </a:solidFill>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Calibri"/>
                          <a:cs typeface="Times New Roman"/>
                        </a:rPr>
                        <a:t>16.7%</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13,4%</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FF0000"/>
                          </a:solidFill>
                          <a:latin typeface="Calibri"/>
                          <a:ea typeface="Times New Roman"/>
                          <a:cs typeface="Calibri"/>
                        </a:rPr>
                        <a:t>12,6%</a:t>
                      </a:r>
                      <a:endParaRPr lang="fr-FR" sz="2300" dirty="0">
                        <a:solidFill>
                          <a:srgbClr val="FF0000"/>
                        </a:solidFill>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0993">
                <a:tc>
                  <a:txBody>
                    <a:bodyPr/>
                    <a:lstStyle/>
                    <a:p>
                      <a:pPr algn="l">
                        <a:lnSpc>
                          <a:spcPct val="115000"/>
                        </a:lnSpc>
                        <a:spcAft>
                          <a:spcPts val="0"/>
                        </a:spcAft>
                      </a:pPr>
                      <a:r>
                        <a:rPr lang="fr-FR" sz="2300">
                          <a:solidFill>
                            <a:srgbClr val="000000"/>
                          </a:solidFill>
                          <a:latin typeface="Calibri"/>
                          <a:ea typeface="Times New Roman"/>
                          <a:cs typeface="Calibri"/>
                        </a:rPr>
                        <a:t>PART EMPLOI BTP</a:t>
                      </a:r>
                      <a:endParaRPr lang="fr-FR" sz="230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8.7%</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Calibri"/>
                          <a:cs typeface="Calibri"/>
                        </a:rPr>
                        <a:t>15,5%</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16.9%</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Times New Roman"/>
                          <a:cs typeface="Calibri"/>
                        </a:rPr>
                        <a:t>10,0%</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a:solidFill>
                            <a:srgbClr val="000000"/>
                          </a:solidFill>
                          <a:latin typeface="Calibri"/>
                          <a:ea typeface="Times New Roman"/>
                          <a:cs typeface="Calibri"/>
                        </a:rPr>
                        <a:t>16,5%</a:t>
                      </a:r>
                      <a:endParaRPr lang="fr-FR" sz="230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0993">
                <a:tc>
                  <a:txBody>
                    <a:bodyPr/>
                    <a:lstStyle/>
                    <a:p>
                      <a:pPr algn="l">
                        <a:lnSpc>
                          <a:spcPct val="115000"/>
                        </a:lnSpc>
                        <a:spcAft>
                          <a:spcPts val="0"/>
                        </a:spcAft>
                      </a:pPr>
                      <a:r>
                        <a:rPr lang="fr-FR" sz="2300" dirty="0">
                          <a:solidFill>
                            <a:srgbClr val="000000"/>
                          </a:solidFill>
                          <a:latin typeface="Calibri"/>
                          <a:ea typeface="Times New Roman"/>
                          <a:cs typeface="Calibri"/>
                        </a:rPr>
                        <a:t>PART EMPLOI SERVICES - ADM</a:t>
                      </a:r>
                      <a:endParaRPr lang="fr-FR" sz="2300" dirty="0">
                        <a:latin typeface="Calibri"/>
                        <a:ea typeface="Calibri"/>
                        <a:cs typeface="Times New Roman"/>
                      </a:endParaRPr>
                    </a:p>
                  </a:txBody>
                  <a:tcPr marL="100919" marR="100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40.1%</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Calibri"/>
                        </a:rPr>
                        <a:t>35,6%</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Calibri"/>
                          <a:cs typeface="Times New Roman"/>
                        </a:rPr>
                        <a:t>47.8%</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Times New Roman"/>
                          <a:cs typeface="Calibri"/>
                        </a:rPr>
                        <a:t>62,5%</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300" dirty="0">
                          <a:solidFill>
                            <a:srgbClr val="000000"/>
                          </a:solidFill>
                          <a:latin typeface="Calibri"/>
                          <a:ea typeface="Times New Roman"/>
                          <a:cs typeface="Calibri"/>
                        </a:rPr>
                        <a:t>61,4%</a:t>
                      </a:r>
                      <a:endParaRPr lang="fr-FR" sz="2300" dirty="0">
                        <a:latin typeface="Calibri"/>
                        <a:ea typeface="Calibri"/>
                        <a:cs typeface="Times New Roman"/>
                      </a:endParaRPr>
                    </a:p>
                  </a:txBody>
                  <a:tcPr marL="100919" marR="100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Flèche courbée vers le bas 4"/>
          <p:cNvSpPr/>
          <p:nvPr/>
        </p:nvSpPr>
        <p:spPr>
          <a:xfrm>
            <a:off x="5143504" y="2712827"/>
            <a:ext cx="2143140" cy="500066"/>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e haut 5"/>
          <p:cNvSpPr/>
          <p:nvPr/>
        </p:nvSpPr>
        <p:spPr>
          <a:xfrm>
            <a:off x="5143504" y="4213025"/>
            <a:ext cx="2143140" cy="357190"/>
          </a:xfrm>
          <a:prstGeom prst="curved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8241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4. Folle envolée des importations</a:t>
            </a:r>
          </a:p>
        </p:txBody>
      </p:sp>
      <p:pic>
        <p:nvPicPr>
          <p:cNvPr id="4" name="Image 3"/>
          <p:cNvPicPr>
            <a:picLocks noChangeAspect="1"/>
          </p:cNvPicPr>
          <p:nvPr/>
        </p:nvPicPr>
        <p:blipFill>
          <a:blip r:embed="rId3">
            <a:lum/>
            <a:alphaModFix/>
          </a:blip>
          <a:srcRect/>
          <a:stretch>
            <a:fillRect/>
          </a:stretch>
        </p:blipFill>
        <p:spPr>
          <a:xfrm>
            <a:off x="1831680" y="763920"/>
            <a:ext cx="7167600" cy="65807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655200" y="31644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C5000B"/>
                </a:solidFill>
                <a:latin typeface="Klavika" panose="02000000000000000000" pitchFamily="2" charset="0"/>
              </a:rPr>
              <a:t>4</a:t>
            </a:r>
            <a:r>
              <a:rPr lang="fr-FR" sz="4000" dirty="0">
                <a:latin typeface="Klavika" panose="02000000000000000000" pitchFamily="2" charset="0"/>
              </a:rPr>
              <a:t>. </a:t>
            </a:r>
            <a:r>
              <a:rPr lang="fr-FR" sz="4000" dirty="0">
                <a:solidFill>
                  <a:srgbClr val="C5000B"/>
                </a:solidFill>
                <a:latin typeface="Klavika" panose="02000000000000000000" pitchFamily="2" charset="0"/>
              </a:rPr>
              <a:t>Folle envolée des importations (2)</a:t>
            </a:r>
            <a:br>
              <a:rPr lang="fr-FR" sz="3600" dirty="0">
                <a:solidFill>
                  <a:srgbClr val="C5000B"/>
                </a:solidFill>
              </a:rPr>
            </a:br>
            <a:endParaRPr lang="fr-FR" sz="3600" dirty="0"/>
          </a:p>
        </p:txBody>
      </p:sp>
      <p:sp>
        <p:nvSpPr>
          <p:cNvPr id="3" name="Espace réservé du texte 2"/>
          <p:cNvSpPr txBox="1">
            <a:spLocks noGrp="1"/>
          </p:cNvSpPr>
          <p:nvPr>
            <p:ph type="body" idx="4294967295"/>
          </p:nvPr>
        </p:nvSpPr>
        <p:spPr>
          <a:xfrm>
            <a:off x="503999" y="1769040"/>
            <a:ext cx="9071640" cy="582876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Les importations ont doublé en points de PIB en 10 ans...sans que cela se traduise par une plus grande intégration dans le commerce international: les importations ont simplement remplacé la production nationale !</a:t>
            </a:r>
          </a:p>
          <a:p>
            <a:pPr lvl="0" algn="just"/>
            <a:r>
              <a:rPr lang="fr-FR" sz="2800" dirty="0">
                <a:latin typeface="Klavika" panose="02000000000000000000" pitchFamily="2" charset="0"/>
              </a:rPr>
              <a:t>Les importations étaient sur une tendance baissière avant le premier contre-choc pétrolier (25,5% de PIB en 1981 à 14,7% en 1986)!!</a:t>
            </a:r>
          </a:p>
          <a:p>
            <a:pPr lvl="0" algn="just"/>
            <a:r>
              <a:rPr lang="fr-FR" sz="2800" dirty="0">
                <a:latin typeface="Klavika" panose="02000000000000000000" pitchFamily="2" charset="0"/>
              </a:rPr>
              <a:t>Le problème actuel réside dans les importations  de fuel et des biens de consommation non-alimentaires qui sont encore très élevés.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chemeClr val="accent1"/>
                </a:solidFill>
                <a:latin typeface="Klavika" panose="02000000000000000000" pitchFamily="2" charset="0"/>
              </a:rPr>
              <a:t>Diversification des exportations en panne</a:t>
            </a:r>
            <a:br>
              <a:rPr lang="fr-FR" sz="3600" dirty="0">
                <a:solidFill>
                  <a:schemeClr val="accent1"/>
                </a:solidFill>
                <a:latin typeface="Klavika" panose="02000000000000000000" pitchFamily="2" charset="0"/>
              </a:rPr>
            </a:br>
            <a:r>
              <a:rPr lang="fr-FR" sz="2800" dirty="0">
                <a:solidFill>
                  <a:schemeClr val="tx1"/>
                </a:solidFill>
                <a:latin typeface="Klavika" panose="02000000000000000000" pitchFamily="2" charset="0"/>
              </a:rPr>
              <a:t>Nombre de biens exportés (6 digits)</a:t>
            </a:r>
          </a:p>
        </p:txBody>
      </p:sp>
      <p:pic>
        <p:nvPicPr>
          <p:cNvPr id="4" name="Espace réservé du contenu 3"/>
          <p:cNvPicPr>
            <a:picLocks noGrp="1"/>
          </p:cNvPicPr>
          <p:nvPr>
            <p:ph idx="1"/>
          </p:nvPr>
        </p:nvPicPr>
        <p:blipFill>
          <a:blip r:embed="rId2" cstate="print"/>
          <a:srcRect/>
          <a:stretch>
            <a:fillRect/>
          </a:stretch>
        </p:blipFill>
        <p:spPr bwMode="auto">
          <a:xfrm>
            <a:off x="1295462" y="1563480"/>
            <a:ext cx="7488713" cy="5628164"/>
          </a:xfrm>
          <a:prstGeom prst="rect">
            <a:avLst/>
          </a:prstGeom>
          <a:noFill/>
          <a:ln w="9525">
            <a:noFill/>
            <a:miter lim="800000"/>
            <a:headEnd/>
            <a:tailEnd/>
          </a:ln>
        </p:spPr>
      </p:pic>
    </p:spTree>
    <p:extLst>
      <p:ext uri="{BB962C8B-B14F-4D97-AF65-F5344CB8AC3E}">
        <p14:creationId xmlns:p14="http://schemas.microsoft.com/office/powerpoint/2010/main" val="756538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C5000B"/>
                </a:solidFill>
                <a:latin typeface="Klavika" panose="02000000000000000000" pitchFamily="2" charset="0"/>
              </a:rPr>
              <a:t>4</a:t>
            </a:r>
            <a:r>
              <a:rPr lang="fr-FR" sz="4000" dirty="0">
                <a:latin typeface="Klavika" panose="02000000000000000000" pitchFamily="2" charset="0"/>
              </a:rPr>
              <a:t>. </a:t>
            </a:r>
            <a:r>
              <a:rPr lang="fr-FR" sz="4000" dirty="0">
                <a:solidFill>
                  <a:srgbClr val="C5000B"/>
                </a:solidFill>
                <a:latin typeface="Klavika" panose="02000000000000000000" pitchFamily="2" charset="0"/>
              </a:rPr>
              <a:t>Folle envolée des importations (3)</a:t>
            </a:r>
            <a:endParaRPr lang="fr-FR" sz="3600" dirty="0">
              <a:solidFill>
                <a:srgbClr val="000000"/>
              </a:solidFill>
            </a:endParaRPr>
          </a:p>
        </p:txBody>
      </p:sp>
      <p:sp>
        <p:nvSpPr>
          <p:cNvPr id="3" name="Espace réservé du texte 2"/>
          <p:cNvSpPr txBox="1">
            <a:spLocks noGrp="1"/>
          </p:cNvSpPr>
          <p:nvPr>
            <p:ph type="body" idx="4294967295"/>
          </p:nvPr>
        </p:nvSpPr>
        <p:spPr>
          <a:xfrm>
            <a:off x="503999" y="176904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buNone/>
            </a:pPr>
            <a:r>
              <a:rPr lang="fr-FR" dirty="0"/>
              <a:t>. </a:t>
            </a:r>
            <a:r>
              <a:rPr lang="fr-FR" sz="2800" dirty="0">
                <a:latin typeface="Klavika" panose="02000000000000000000" pitchFamily="2" charset="0"/>
              </a:rPr>
              <a:t>L’Algérie a été loin d’ajuster la parité du Dinar DZ depuis juin 2014: le timing et l’amplitude des ajustements effectués ne collent pas à l’évolution de la balance des paiements.</a:t>
            </a:r>
          </a:p>
          <a:p>
            <a:pPr lvl="0" algn="just">
              <a:buNone/>
            </a:pPr>
            <a:r>
              <a:rPr lang="fr-FR" sz="2800" dirty="0">
                <a:latin typeface="Klavika" panose="02000000000000000000" pitchFamily="2" charset="0"/>
              </a:rPr>
              <a:t>. Fort décalage par rapport aux principaux pays pétroliers, même par rapport à la Norvège qui est un pays notoirement plus diversifié.</a:t>
            </a:r>
          </a:p>
          <a:p>
            <a:pPr lvl="0" algn="just">
              <a:buNone/>
            </a:pPr>
            <a:r>
              <a:rPr lang="fr-FR" sz="2800" dirty="0">
                <a:latin typeface="Klavika" panose="02000000000000000000" pitchFamily="2" charset="0"/>
              </a:rPr>
              <a:t>. Fin 2016, le DA reste </a:t>
            </a:r>
            <a:r>
              <a:rPr lang="fr-FR" sz="2800" dirty="0" err="1">
                <a:latin typeface="Klavika" panose="02000000000000000000" pitchFamily="2" charset="0"/>
              </a:rPr>
              <a:t>sur-évalué</a:t>
            </a:r>
            <a:r>
              <a:rPr lang="fr-FR" sz="2800" dirty="0">
                <a:latin typeface="Klavika" panose="02000000000000000000" pitchFamily="2" charset="0"/>
              </a:rPr>
              <a:t>, ce qui est une prime aux importateurs.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chemeClr val="accent1"/>
                </a:solidFill>
                <a:latin typeface="Klavika" panose="02000000000000000000" pitchFamily="2" charset="0"/>
              </a:rPr>
              <a:t>Gestion sous-optimale du taux de change</a:t>
            </a:r>
          </a:p>
        </p:txBody>
      </p:sp>
      <p:pic>
        <p:nvPicPr>
          <p:cNvPr id="4" name="Image 3"/>
          <p:cNvPicPr>
            <a:picLocks noChangeAspect="1"/>
          </p:cNvPicPr>
          <p:nvPr/>
        </p:nvPicPr>
        <p:blipFill>
          <a:blip r:embed="rId3">
            <a:lum/>
            <a:alphaModFix/>
          </a:blip>
          <a:srcRect/>
          <a:stretch>
            <a:fillRect/>
          </a:stretch>
        </p:blipFill>
        <p:spPr>
          <a:xfrm>
            <a:off x="935856" y="755501"/>
            <a:ext cx="7877417" cy="6645217"/>
          </a:xfrm>
          <a:prstGeom prst="rect">
            <a:avLst/>
          </a:prstGeom>
          <a:noFill/>
          <a:ln>
            <a:noFill/>
          </a:ln>
        </p:spPr>
      </p:pic>
    </p:spTree>
    <p:extLst>
      <p:ext uri="{BB962C8B-B14F-4D97-AF65-F5344CB8AC3E}">
        <p14:creationId xmlns:p14="http://schemas.microsoft.com/office/powerpoint/2010/main" val="3982375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rgbClr val="FF0000"/>
                </a:solidFill>
                <a:latin typeface="Klavika" panose="02000000000000000000" pitchFamily="2" charset="0"/>
              </a:rPr>
              <a:t>5. Un modèle de croissance obsolète</a:t>
            </a:r>
          </a:p>
        </p:txBody>
      </p:sp>
      <p:sp>
        <p:nvSpPr>
          <p:cNvPr id="3" name="Espace réservé du contenu 2"/>
          <p:cNvSpPr>
            <a:spLocks noGrp="1"/>
          </p:cNvSpPr>
          <p:nvPr>
            <p:ph idx="1"/>
          </p:nvPr>
        </p:nvSpPr>
        <p:spPr>
          <a:xfrm>
            <a:off x="503999" y="1979637"/>
            <a:ext cx="9071640" cy="4384800"/>
          </a:xfrm>
        </p:spPr>
        <p:txBody>
          <a:bodyPr/>
          <a:lstStyle/>
          <a:p>
            <a:pPr algn="just"/>
            <a:r>
              <a:rPr lang="fr-FR" sz="2800" dirty="0">
                <a:latin typeface="Klavika" panose="02000000000000000000" pitchFamily="2" charset="0"/>
              </a:rPr>
              <a:t>Croissance entièrement tirée par la dépense publique: l’investissement privé est de l’ordre de 10% du total investi. Or, les revenus de l’Etat sont durablement taris.</a:t>
            </a:r>
          </a:p>
          <a:p>
            <a:pPr algn="just"/>
            <a:endParaRPr lang="fr-FR" sz="2800" dirty="0">
              <a:latin typeface="Klavika" panose="02000000000000000000" pitchFamily="2" charset="0"/>
            </a:endParaRPr>
          </a:p>
          <a:p>
            <a:pPr algn="just"/>
            <a:r>
              <a:rPr lang="fr-FR" sz="2800" dirty="0">
                <a:latin typeface="Klavika" panose="02000000000000000000" pitchFamily="2" charset="0"/>
              </a:rPr>
              <a:t>Financement de la croissance très compromis: système bancaire à plus de 90% public aux nombreuses anomalies et incongruités, et marchés financiers au ralenti…</a:t>
            </a:r>
          </a:p>
        </p:txBody>
      </p:sp>
    </p:spTree>
    <p:extLst>
      <p:ext uri="{BB962C8B-B14F-4D97-AF65-F5344CB8AC3E}">
        <p14:creationId xmlns:p14="http://schemas.microsoft.com/office/powerpoint/2010/main" val="3249746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6. L'instabilité législative</a:t>
            </a:r>
          </a:p>
        </p:txBody>
      </p:sp>
      <p:sp>
        <p:nvSpPr>
          <p:cNvPr id="3" name="Espace réservé du texte 2"/>
          <p:cNvSpPr txBox="1">
            <a:spLocks noGrp="1"/>
          </p:cNvSpPr>
          <p:nvPr>
            <p:ph type="body" idx="4294967295"/>
          </p:nvPr>
        </p:nvSpPr>
        <p:spPr>
          <a:xfrm>
            <a:off x="503999" y="1769040"/>
            <a:ext cx="9071640" cy="595980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600" dirty="0">
                <a:latin typeface="Klavika" panose="02000000000000000000" pitchFamily="2" charset="0"/>
              </a:rPr>
              <a:t>L'Algérie est un pays où s'applique la loi dite de </a:t>
            </a:r>
            <a:r>
              <a:rPr lang="fr-FR" sz="2600" i="1" dirty="0">
                <a:latin typeface="Klavika" panose="02000000000000000000" pitchFamily="2" charset="0"/>
              </a:rPr>
              <a:t>première loi de la </a:t>
            </a:r>
            <a:r>
              <a:rPr lang="fr-FR" sz="2600" i="1" dirty="0" err="1">
                <a:latin typeface="Klavika" panose="02000000000000000000" pitchFamily="2" charset="0"/>
              </a:rPr>
              <a:t>pétropolitique</a:t>
            </a:r>
            <a:r>
              <a:rPr lang="fr-FR" sz="2600" i="1" dirty="0">
                <a:latin typeface="Klavika" panose="02000000000000000000" pitchFamily="2" charset="0"/>
              </a:rPr>
              <a:t> </a:t>
            </a:r>
            <a:r>
              <a:rPr lang="fr-FR" sz="2600" dirty="0">
                <a:latin typeface="Klavika" panose="02000000000000000000" pitchFamily="2" charset="0"/>
              </a:rPr>
              <a:t>(Friedman, 2004): Le degré de libéralisation économique et politique est fortement corrélé avec la prix du baril ! Voir après contre-choc pétrolier de 1986 : libéralisation des prix, fin du monopole de l'Etat sur le commerce extérieur... </a:t>
            </a:r>
            <a:r>
              <a:rPr lang="fr-FR" sz="2200" dirty="0">
                <a:latin typeface="Klavika" panose="02000000000000000000" pitchFamily="2" charset="0"/>
              </a:rPr>
              <a:t>(</a:t>
            </a:r>
            <a:r>
              <a:rPr lang="fr-FR" sz="2200" dirty="0" err="1">
                <a:latin typeface="Klavika" panose="02000000000000000000" pitchFamily="2" charset="0"/>
              </a:rPr>
              <a:t>Boucekkine</a:t>
            </a:r>
            <a:r>
              <a:rPr lang="fr-FR" sz="2200" dirty="0">
                <a:latin typeface="Klavika" panose="02000000000000000000" pitchFamily="2" charset="0"/>
              </a:rPr>
              <a:t> et </a:t>
            </a:r>
            <a:r>
              <a:rPr lang="fr-FR" sz="2200" dirty="0" err="1">
                <a:latin typeface="Klavika" panose="02000000000000000000" pitchFamily="2" charset="0"/>
              </a:rPr>
              <a:t>Bouklia</a:t>
            </a:r>
            <a:r>
              <a:rPr lang="fr-FR" sz="2200" dirty="0">
                <a:latin typeface="Klavika" panose="02000000000000000000" pitchFamily="2" charset="0"/>
              </a:rPr>
              <a:t>, 2011)</a:t>
            </a:r>
          </a:p>
          <a:p>
            <a:pPr lvl="0" algn="just"/>
            <a:r>
              <a:rPr lang="fr-FR" sz="2600" dirty="0">
                <a:latin typeface="Klavika" panose="02000000000000000000" pitchFamily="2" charset="0"/>
              </a:rPr>
              <a:t>Depuis, succession fréquente d’épisodes de </a:t>
            </a:r>
            <a:r>
              <a:rPr lang="fr-FR" sz="2600" i="1" dirty="0" err="1">
                <a:latin typeface="Klavika" panose="02000000000000000000" pitchFamily="2" charset="0"/>
              </a:rPr>
              <a:t>start</a:t>
            </a:r>
            <a:r>
              <a:rPr lang="fr-FR" sz="2600" i="1" dirty="0">
                <a:latin typeface="Klavika" panose="02000000000000000000" pitchFamily="2" charset="0"/>
              </a:rPr>
              <a:t> and go</a:t>
            </a:r>
            <a:r>
              <a:rPr lang="fr-FR" sz="2600" dirty="0">
                <a:latin typeface="Klavika" panose="02000000000000000000" pitchFamily="2" charset="0"/>
              </a:rPr>
              <a:t>: retour en 2009 aux dispositions sur l’investissement étranger des années 70, arrêt en 2008 de l’ouverture du capital des banques publiques décidée en 2003</a:t>
            </a:r>
          </a:p>
          <a:p>
            <a:pPr lvl="0" algn="just"/>
            <a:r>
              <a:rPr lang="fr-FR" sz="2600" dirty="0">
                <a:latin typeface="Klavika" panose="02000000000000000000" pitchFamily="2" charset="0"/>
              </a:rPr>
              <a:t>Transition économique improbable taxée par la Banque mondiale de </a:t>
            </a:r>
            <a:r>
              <a:rPr lang="fr-FR" sz="2600" b="1" dirty="0">
                <a:latin typeface="Klavika" panose="02000000000000000000" pitchFamily="2" charset="0"/>
              </a:rPr>
              <a:t>transition permanente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5040"/>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L'</a:t>
            </a:r>
            <a:r>
              <a:rPr lang="fr-FR" sz="4000" dirty="0" err="1">
                <a:solidFill>
                  <a:srgbClr val="FF0000"/>
                </a:solidFill>
                <a:latin typeface="Klavika" panose="02000000000000000000" pitchFamily="2" charset="0"/>
              </a:rPr>
              <a:t>insoutenabilité</a:t>
            </a:r>
            <a:r>
              <a:rPr lang="fr-FR" sz="4000" dirty="0">
                <a:solidFill>
                  <a:srgbClr val="FF0000"/>
                </a:solidFill>
                <a:latin typeface="Klavika" panose="02000000000000000000" pitchFamily="2" charset="0"/>
              </a:rPr>
              <a:t> du modèle économique </a:t>
            </a:r>
          </a:p>
        </p:txBody>
      </p:sp>
      <p:sp>
        <p:nvSpPr>
          <p:cNvPr id="3" name="Espace réservé du texte 2"/>
          <p:cNvSpPr txBox="1">
            <a:spLocks noGrp="1"/>
          </p:cNvSpPr>
          <p:nvPr>
            <p:ph type="body" idx="4294967295"/>
          </p:nvPr>
        </p:nvSpPr>
        <p:spPr>
          <a:xfrm>
            <a:off x="527402" y="1936808"/>
            <a:ext cx="9071640" cy="5227405"/>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algn="just"/>
            <a:r>
              <a:rPr lang="fr-FR" sz="2800" dirty="0">
                <a:latin typeface="Klavika" panose="02000000000000000000" pitchFamily="2" charset="0"/>
              </a:rPr>
              <a:t>Considérons un scénario tendanciel sans réforme qui prolonge pour 2016-2019 les tendances historiques observées durant la période 2010-2014, avec un baril à 45 dollars en 2016 et 2017 et à 50 dollars en 2018 et 2019</a:t>
            </a:r>
          </a:p>
          <a:p>
            <a:pPr algn="just"/>
            <a:r>
              <a:rPr lang="fr-FR" sz="2800" dirty="0">
                <a:latin typeface="Klavika" panose="02000000000000000000" pitchFamily="2" charset="0"/>
              </a:rPr>
              <a:t>Ce scénario préserve ainsi simplement la structure des postes budgétaires observées en moyenne durant la période 2010-2014. </a:t>
            </a:r>
          </a:p>
          <a:p>
            <a:pPr algn="just"/>
            <a:r>
              <a:rPr lang="fr-FR" sz="2800" dirty="0">
                <a:latin typeface="Klavika" panose="02000000000000000000" pitchFamily="2" charset="0"/>
              </a:rPr>
              <a:t>Le but de ce scénario de </a:t>
            </a:r>
            <a:r>
              <a:rPr lang="fr-FR" sz="2800" dirty="0" err="1">
                <a:latin typeface="Klavika" panose="02000000000000000000" pitchFamily="2" charset="0"/>
              </a:rPr>
              <a:t>statu-quo</a:t>
            </a:r>
            <a:r>
              <a:rPr lang="fr-FR" sz="2800" dirty="0">
                <a:latin typeface="Klavika" panose="02000000000000000000" pitchFamily="2" charset="0"/>
              </a:rPr>
              <a:t> (ou tendanciel) est de donner un aperçu sur le coût occasionné par l’absence de réforme. </a:t>
            </a:r>
          </a:p>
          <a:p>
            <a:pPr lvl="0" algn="just"/>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La tyrannie des chiffres</a:t>
            </a:r>
          </a:p>
        </p:txBody>
      </p:sp>
      <p:sp>
        <p:nvSpPr>
          <p:cNvPr id="3" name="Espace réservé du texte 2"/>
          <p:cNvSpPr txBox="1">
            <a:spLocks noGrp="1"/>
          </p:cNvSpPr>
          <p:nvPr>
            <p:ph type="body" idx="4294967295"/>
          </p:nvPr>
        </p:nvSpPr>
        <p:spPr>
          <a:xfrm>
            <a:off x="503999" y="176904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marL="0" indent="0" algn="just"/>
            <a:r>
              <a:rPr lang="fr-FR" dirty="0"/>
              <a:t> </a:t>
            </a:r>
            <a:r>
              <a:rPr lang="fr-FR" sz="2800" dirty="0">
                <a:latin typeface="Klavika" panose="02000000000000000000" pitchFamily="2" charset="0"/>
              </a:rPr>
              <a:t>Sans même tenir compte de la croissance démographique, le </a:t>
            </a:r>
            <a:r>
              <a:rPr lang="fr-FR" sz="2800" dirty="0" err="1">
                <a:latin typeface="Klavika" panose="02000000000000000000" pitchFamily="2" charset="0"/>
              </a:rPr>
              <a:t>statu-quo</a:t>
            </a:r>
            <a:r>
              <a:rPr lang="fr-FR" sz="2800" dirty="0">
                <a:latin typeface="Klavika" panose="02000000000000000000" pitchFamily="2" charset="0"/>
              </a:rPr>
              <a:t> ferait exploser les dépenses courantes de 5600 </a:t>
            </a:r>
            <a:r>
              <a:rPr lang="fr-FR" sz="2800" dirty="0" err="1">
                <a:latin typeface="Klavika" panose="02000000000000000000" pitchFamily="2" charset="0"/>
              </a:rPr>
              <a:t>mlds</a:t>
            </a:r>
            <a:r>
              <a:rPr lang="fr-FR" sz="2800" dirty="0">
                <a:latin typeface="Klavika" panose="02000000000000000000" pitchFamily="2" charset="0"/>
              </a:rPr>
              <a:t> DZ en 2016 à près de 9000 </a:t>
            </a:r>
            <a:r>
              <a:rPr lang="fr-FR" sz="2800" dirty="0" err="1">
                <a:latin typeface="Klavika" panose="02000000000000000000" pitchFamily="2" charset="0"/>
              </a:rPr>
              <a:t>mlds</a:t>
            </a:r>
            <a:r>
              <a:rPr lang="fr-FR" sz="2800" dirty="0">
                <a:latin typeface="Klavika" panose="02000000000000000000" pitchFamily="2" charset="0"/>
              </a:rPr>
              <a:t> DZ en 2019.</a:t>
            </a:r>
          </a:p>
          <a:p>
            <a:pPr marL="0" indent="0" algn="just"/>
            <a:r>
              <a:rPr lang="fr-FR" sz="2800" dirty="0">
                <a:latin typeface="Klavika" panose="02000000000000000000" pitchFamily="2" charset="0"/>
              </a:rPr>
              <a:t> Ce qui conduit à un déficit budgétaire supérieur à 20% à partir de 2017.</a:t>
            </a:r>
          </a:p>
          <a:p>
            <a:pPr marL="0" indent="0" algn="just"/>
            <a:r>
              <a:rPr lang="fr-FR" sz="2800" dirty="0">
                <a:latin typeface="Klavika" panose="02000000000000000000" pitchFamily="2" charset="0"/>
              </a:rPr>
              <a:t> Vu le tarissement du FRR et les liquidités limitées (écartant second emprunt), recours massif à l’endettement extérieur ou intérieur à partir de 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latin typeface="Klavika" panose="02000000000000000000" pitchFamily="2" charset="0"/>
              </a:rPr>
              <a:t>Abondance de ressources et éducation</a:t>
            </a:r>
            <a:br>
              <a:rPr lang="fr-FR" sz="2800" dirty="0">
                <a:latin typeface="Klavika" panose="02000000000000000000" pitchFamily="2" charset="0"/>
              </a:rPr>
            </a:br>
            <a:r>
              <a:rPr lang="fr-FR" sz="2800" dirty="0" err="1">
                <a:latin typeface="Klavika" panose="02000000000000000000" pitchFamily="2" charset="0"/>
              </a:rPr>
              <a:t>Gylfason</a:t>
            </a:r>
            <a:r>
              <a:rPr lang="fr-FR" sz="2800" dirty="0">
                <a:latin typeface="Klavika" panose="02000000000000000000" pitchFamily="2" charset="0"/>
              </a:rPr>
              <a:t>, 2004 (EER)</a:t>
            </a:r>
          </a:p>
        </p:txBody>
      </p:sp>
      <p:pic>
        <p:nvPicPr>
          <p:cNvPr id="4" name="Espace réservé du contenu 3"/>
          <p:cNvPicPr>
            <a:picLocks noGrp="1" noChangeAspect="1"/>
          </p:cNvPicPr>
          <p:nvPr>
            <p:ph idx="1"/>
          </p:nvPr>
        </p:nvPicPr>
        <p:blipFill>
          <a:blip r:embed="rId2"/>
          <a:stretch>
            <a:fillRect/>
          </a:stretch>
        </p:blipFill>
        <p:spPr>
          <a:xfrm>
            <a:off x="1747437" y="1895321"/>
            <a:ext cx="6584763" cy="5333148"/>
          </a:xfrm>
          <a:prstGeom prst="rect">
            <a:avLst/>
          </a:prstGeom>
        </p:spPr>
      </p:pic>
    </p:spTree>
    <p:extLst>
      <p:ext uri="{BB962C8B-B14F-4D97-AF65-F5344CB8AC3E}">
        <p14:creationId xmlns:p14="http://schemas.microsoft.com/office/powerpoint/2010/main" val="557879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La nature politico-économique du problème</a:t>
            </a:r>
          </a:p>
        </p:txBody>
      </p:sp>
      <p:sp>
        <p:nvSpPr>
          <p:cNvPr id="3" name="Espace réservé du texte 2"/>
          <p:cNvSpPr txBox="1">
            <a:spLocks noGrp="1"/>
          </p:cNvSpPr>
          <p:nvPr>
            <p:ph type="body" idx="4294967295"/>
          </p:nvPr>
        </p:nvSpPr>
        <p:spPr>
          <a:xfrm>
            <a:off x="503999" y="2123653"/>
            <a:ext cx="9071640" cy="5134702"/>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Pourquoi le gouvernement persiste à maintenir les dépenses (notamment subventions) à un niveau aussi élevé, même en présence d'un choc adverse catastrophique et probablement durable ?</a:t>
            </a:r>
          </a:p>
          <a:p>
            <a:pPr lvl="0" algn="just"/>
            <a:endParaRPr lang="fr-FR" sz="2800" dirty="0">
              <a:latin typeface="Klavika" panose="02000000000000000000" pitchFamily="2" charset="0"/>
            </a:endParaRPr>
          </a:p>
          <a:p>
            <a:pPr lvl="0" algn="just"/>
            <a:r>
              <a:rPr lang="fr-FR" sz="2800" dirty="0">
                <a:latin typeface="Klavika" panose="02000000000000000000" pitchFamily="2" charset="0"/>
              </a:rPr>
              <a:t>Il est impossible de comprendre ces phénomènes sans tenir compte de l'équilibre politico-économique, qui dépend du prix du baril, de la façon dont les revenus pétroliers sont répartis, ainsi que des caractéristiques profondes de la société algérienne.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Quelle sortie du système rentier en Algérie?</a:t>
            </a:r>
          </a:p>
        </p:txBody>
      </p:sp>
      <p:sp>
        <p:nvSpPr>
          <p:cNvPr id="3" name="Espace réservé du texte 2"/>
          <p:cNvSpPr txBox="1">
            <a:spLocks noGrp="1"/>
          </p:cNvSpPr>
          <p:nvPr>
            <p:ph type="body" idx="4294967295"/>
          </p:nvPr>
        </p:nvSpPr>
        <p:spPr>
          <a:xfrm>
            <a:off x="474583" y="1979637"/>
            <a:ext cx="9071640" cy="438480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r>
              <a:rPr lang="fr-FR" sz="2800" dirty="0">
                <a:latin typeface="Klavika" panose="02000000000000000000" pitchFamily="2" charset="0"/>
              </a:rPr>
              <a:t>La double crise (printemps arabe + contre-choc pétrolier) a révélé au grand jour l’</a:t>
            </a:r>
            <a:r>
              <a:rPr lang="fr-FR" sz="2800" dirty="0" err="1">
                <a:latin typeface="Klavika" panose="02000000000000000000" pitchFamily="2" charset="0"/>
              </a:rPr>
              <a:t>insoutenabilité</a:t>
            </a:r>
            <a:r>
              <a:rPr lang="fr-FR" sz="2800" dirty="0">
                <a:latin typeface="Klavika" panose="02000000000000000000" pitchFamily="2" charset="0"/>
              </a:rPr>
              <a:t> du système rentier politico-économique algérien.</a:t>
            </a:r>
          </a:p>
          <a:p>
            <a:pPr lvl="0" algn="just"/>
            <a:endParaRPr lang="fr-FR" sz="2800" dirty="0">
              <a:latin typeface="Klavika" panose="02000000000000000000" pitchFamily="2" charset="0"/>
            </a:endParaRPr>
          </a:p>
          <a:p>
            <a:pPr lvl="0" algn="just"/>
            <a:r>
              <a:rPr lang="fr-FR" sz="2800" dirty="0">
                <a:latin typeface="Klavika" panose="02000000000000000000" pitchFamily="2" charset="0"/>
              </a:rPr>
              <a:t>Sur le plan économique, le fonctionnement actuel n'est pas viable à terme. En outre, le pays passera par un trou d'air les 3 prochaines années, qui devrait accélérer la transition.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Trois pièges à éviter pendant la transition</a:t>
            </a:r>
          </a:p>
        </p:txBody>
      </p:sp>
      <p:sp>
        <p:nvSpPr>
          <p:cNvPr id="3" name="Espace réservé du texte 2"/>
          <p:cNvSpPr txBox="1">
            <a:spLocks noGrp="1"/>
          </p:cNvSpPr>
          <p:nvPr>
            <p:ph type="body" idx="4294967295"/>
          </p:nvPr>
        </p:nvSpPr>
        <p:spPr>
          <a:xfrm>
            <a:off x="503999" y="1769040"/>
            <a:ext cx="9071640" cy="573228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buNone/>
            </a:pPr>
            <a:r>
              <a:rPr lang="fr-FR" sz="2800" dirty="0">
                <a:latin typeface="Klavika" panose="02000000000000000000" pitchFamily="2" charset="0"/>
              </a:rPr>
              <a:t>3 risques économiques majeurs à court terme :</a:t>
            </a:r>
          </a:p>
          <a:p>
            <a:pPr lvl="0" algn="just">
              <a:buNone/>
            </a:pPr>
            <a:r>
              <a:rPr lang="fr-FR" sz="2800" dirty="0">
                <a:latin typeface="Klavika" panose="02000000000000000000" pitchFamily="2" charset="0"/>
              </a:rPr>
              <a:t>a) La </a:t>
            </a:r>
            <a:r>
              <a:rPr lang="fr-FR" sz="2800" dirty="0" err="1">
                <a:latin typeface="Klavika" panose="02000000000000000000" pitchFamily="2" charset="0"/>
              </a:rPr>
              <a:t>sur-exploitation</a:t>
            </a:r>
            <a:r>
              <a:rPr lang="fr-FR" sz="2800" dirty="0">
                <a:latin typeface="Klavika" panose="02000000000000000000" pitchFamily="2" charset="0"/>
              </a:rPr>
              <a:t> du sous-sol : irrationnel à cour terme (vu le niveau des prix) mais </a:t>
            </a:r>
            <a:r>
              <a:rPr lang="fr-FR" sz="2800" dirty="0" err="1">
                <a:latin typeface="Klavika" panose="02000000000000000000" pitchFamily="2" charset="0"/>
              </a:rPr>
              <a:t>Sonatrach</a:t>
            </a:r>
            <a:r>
              <a:rPr lang="fr-FR" sz="2800" dirty="0">
                <a:latin typeface="Klavika" panose="02000000000000000000" pitchFamily="2" charset="0"/>
              </a:rPr>
              <a:t> sous pression</a:t>
            </a:r>
          </a:p>
          <a:p>
            <a:pPr lvl="0" algn="just">
              <a:buNone/>
            </a:pPr>
            <a:r>
              <a:rPr lang="fr-FR" sz="2800" dirty="0">
                <a:latin typeface="Klavika" panose="02000000000000000000" pitchFamily="2" charset="0"/>
              </a:rPr>
              <a:t>b) </a:t>
            </a:r>
            <a:r>
              <a:rPr lang="fr-FR" sz="2800" dirty="0">
                <a:solidFill>
                  <a:srgbClr val="FF0000"/>
                </a:solidFill>
                <a:latin typeface="Klavika" panose="02000000000000000000" pitchFamily="2" charset="0"/>
              </a:rPr>
              <a:t>La planche à billet à outrance</a:t>
            </a:r>
            <a:r>
              <a:rPr lang="fr-FR" sz="2800" dirty="0">
                <a:latin typeface="Klavika" panose="02000000000000000000" pitchFamily="2" charset="0"/>
              </a:rPr>
              <a:t> : solution à la chinoise (après la chute de </a:t>
            </a:r>
            <a:r>
              <a:rPr lang="fr-FR" sz="2800" dirty="0" err="1">
                <a:latin typeface="Klavika" panose="02000000000000000000" pitchFamily="2" charset="0"/>
              </a:rPr>
              <a:t>Lehman</a:t>
            </a:r>
            <a:r>
              <a:rPr lang="fr-FR" sz="2800" dirty="0">
                <a:latin typeface="Klavika" panose="02000000000000000000" pitchFamily="2" charset="0"/>
              </a:rPr>
              <a:t> </a:t>
            </a:r>
            <a:r>
              <a:rPr lang="fr-FR" sz="2800" dirty="0" err="1">
                <a:latin typeface="Klavika" panose="02000000000000000000" pitchFamily="2" charset="0"/>
              </a:rPr>
              <a:t>Brothers</a:t>
            </a:r>
            <a:r>
              <a:rPr lang="fr-FR" sz="2800" dirty="0">
                <a:latin typeface="Klavika" panose="02000000000000000000" pitchFamily="2" charset="0"/>
              </a:rPr>
              <a:t>), fuite en avant, la Banque d'Algérie sous pression</a:t>
            </a:r>
          </a:p>
          <a:p>
            <a:pPr lvl="0" algn="just">
              <a:buNone/>
            </a:pPr>
            <a:r>
              <a:rPr lang="fr-FR" sz="2800" dirty="0">
                <a:latin typeface="Klavika" panose="02000000000000000000" pitchFamily="2" charset="0"/>
              </a:rPr>
              <a:t>c) Les coupes indiscriminées : notamment équipement et approvisionnement industriel, comme en 1986 (chômage de masse)</a:t>
            </a:r>
          </a:p>
          <a:p>
            <a:pPr lvl="0">
              <a:buNone/>
            </a:pPr>
            <a:endParaRPr lang="fr-FR" sz="2800" dirty="0">
              <a:latin typeface="Klavika" panose="02000000000000000000" pitchFamily="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Mesures d’urgence prises par le gouvernement</a:t>
            </a:r>
            <a:endParaRPr lang="fr-FR" sz="4000" dirty="0">
              <a:latin typeface="Klavika" panose="02000000000000000000" pitchFamily="2" charset="0"/>
            </a:endParaRPr>
          </a:p>
        </p:txBody>
      </p:sp>
      <p:sp>
        <p:nvSpPr>
          <p:cNvPr id="3" name="Espace réservé du texte 2"/>
          <p:cNvSpPr txBox="1">
            <a:spLocks noGrp="1"/>
          </p:cNvSpPr>
          <p:nvPr>
            <p:ph type="body" idx="4294967295"/>
          </p:nvPr>
        </p:nvSpPr>
        <p:spPr>
          <a:xfrm>
            <a:off x="504492" y="2195661"/>
            <a:ext cx="9071640" cy="4747101"/>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marL="108000" lvl="0" indent="0" algn="just">
              <a:buNone/>
            </a:pPr>
            <a:r>
              <a:rPr lang="fr-FR" dirty="0"/>
              <a:t>. </a:t>
            </a:r>
            <a:r>
              <a:rPr lang="fr-FR" sz="2800" dirty="0">
                <a:solidFill>
                  <a:schemeClr val="accent1"/>
                </a:solidFill>
                <a:latin typeface="Klavika" panose="02000000000000000000" pitchFamily="2" charset="0"/>
              </a:rPr>
              <a:t>Réduction des importations </a:t>
            </a:r>
            <a:r>
              <a:rPr lang="fr-FR" sz="2800" dirty="0">
                <a:latin typeface="Klavika" panose="02000000000000000000" pitchFamily="2" charset="0"/>
              </a:rPr>
              <a:t>par rationnement quantitatif…sans effet notable sur la croissance et l’inflation pour le moment</a:t>
            </a:r>
          </a:p>
          <a:p>
            <a:pPr marL="108000" lvl="0" indent="0" algn="just">
              <a:buNone/>
            </a:pPr>
            <a:r>
              <a:rPr lang="fr-FR" sz="2800" dirty="0">
                <a:latin typeface="Klavika" panose="02000000000000000000" pitchFamily="2" charset="0"/>
              </a:rPr>
              <a:t>. </a:t>
            </a:r>
            <a:r>
              <a:rPr lang="fr-FR" sz="2800" dirty="0">
                <a:solidFill>
                  <a:schemeClr val="accent1"/>
                </a:solidFill>
                <a:latin typeface="Klavika" panose="02000000000000000000" pitchFamily="2" charset="0"/>
              </a:rPr>
              <a:t>Politique de substitution aux importations</a:t>
            </a:r>
          </a:p>
          <a:p>
            <a:pPr marL="108000" lvl="0" indent="0" algn="just">
              <a:buNone/>
            </a:pPr>
            <a:r>
              <a:rPr lang="fr-FR" sz="2800" dirty="0">
                <a:latin typeface="Klavika" panose="02000000000000000000" pitchFamily="2" charset="0"/>
              </a:rPr>
              <a:t>. </a:t>
            </a:r>
            <a:r>
              <a:rPr lang="fr-FR" sz="2800" dirty="0">
                <a:solidFill>
                  <a:schemeClr val="accent1"/>
                </a:solidFill>
                <a:latin typeface="Klavika" panose="02000000000000000000" pitchFamily="2" charset="0"/>
              </a:rPr>
              <a:t>Réduction graduelle des subventions implicites </a:t>
            </a:r>
            <a:r>
              <a:rPr lang="fr-FR" sz="2800" dirty="0">
                <a:latin typeface="Klavika" panose="02000000000000000000" pitchFamily="2" charset="0"/>
              </a:rPr>
              <a:t>(hausse des prix de l’essence en janvier 2016, baisse de la consommation)</a:t>
            </a:r>
          </a:p>
          <a:p>
            <a:pPr marL="108000" lvl="0" indent="0" algn="just">
              <a:buNone/>
            </a:pPr>
            <a:r>
              <a:rPr lang="fr-FR" sz="2800" dirty="0">
                <a:latin typeface="Klavika" panose="02000000000000000000" pitchFamily="2" charset="0"/>
              </a:rPr>
              <a:t>. </a:t>
            </a:r>
            <a:r>
              <a:rPr lang="fr-FR" sz="2800" dirty="0">
                <a:solidFill>
                  <a:schemeClr val="accent1"/>
                </a:solidFill>
                <a:latin typeface="Klavika" panose="02000000000000000000" pitchFamily="2" charset="0"/>
              </a:rPr>
              <a:t>Emprunt obligataire </a:t>
            </a:r>
            <a:r>
              <a:rPr lang="fr-FR" sz="2800" dirty="0">
                <a:latin typeface="Klavika" panose="02000000000000000000" pitchFamily="2" charset="0"/>
              </a:rPr>
              <a:t>(plus de 500 </a:t>
            </a:r>
            <a:r>
              <a:rPr lang="fr-FR" sz="2800" dirty="0" err="1">
                <a:latin typeface="Klavika" panose="02000000000000000000" pitchFamily="2" charset="0"/>
              </a:rPr>
              <a:t>mlds</a:t>
            </a:r>
            <a:r>
              <a:rPr lang="fr-FR" sz="2800" dirty="0">
                <a:latin typeface="Klavika" panose="02000000000000000000" pitchFamily="2" charset="0"/>
              </a:rPr>
              <a:t> DZ collectés) en 2016</a:t>
            </a:r>
          </a:p>
          <a:p>
            <a:pPr marL="622350" lvl="0" indent="-514350" algn="just">
              <a:buAutoNum type="arabicPeriod"/>
            </a:pPr>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lstStyle/>
          <a:p>
            <a:pPr>
              <a:buNone/>
            </a:pPr>
            <a:r>
              <a:rPr lang="fr-FR" sz="3600" dirty="0">
                <a:solidFill>
                  <a:schemeClr val="tx1"/>
                </a:solidFill>
                <a:latin typeface="Klavika" panose="02000000000000000000" pitchFamily="2" charset="0"/>
              </a:rPr>
              <a:t>Trois préalables au décollage 2017-2019</a:t>
            </a:r>
            <a:br>
              <a:rPr lang="fr-FR" sz="3600" dirty="0">
                <a:solidFill>
                  <a:srgbClr val="FF0000"/>
                </a:solidFill>
                <a:latin typeface="Klavika" panose="02000000000000000000" pitchFamily="2" charset="0"/>
              </a:rPr>
            </a:br>
            <a:r>
              <a:rPr lang="fr-FR" sz="3600" dirty="0">
                <a:solidFill>
                  <a:srgbClr val="FF0000"/>
                </a:solidFill>
                <a:latin typeface="Klavika" panose="02000000000000000000" pitchFamily="2" charset="0"/>
              </a:rPr>
              <a:t>1. Nouvelle gouvernance économique</a:t>
            </a:r>
          </a:p>
        </p:txBody>
      </p:sp>
      <p:sp>
        <p:nvSpPr>
          <p:cNvPr id="3" name="Espace réservé du contenu 2"/>
          <p:cNvSpPr>
            <a:spLocks noGrp="1"/>
          </p:cNvSpPr>
          <p:nvPr>
            <p:ph idx="1"/>
          </p:nvPr>
        </p:nvSpPr>
        <p:spPr>
          <a:xfrm>
            <a:off x="503999" y="2123653"/>
            <a:ext cx="9071640" cy="4384800"/>
          </a:xfrm>
        </p:spPr>
        <p:txBody>
          <a:bodyPr/>
          <a:lstStyle/>
          <a:p>
            <a:pPr algn="just"/>
            <a:r>
              <a:rPr lang="fr-FR" sz="2800" dirty="0">
                <a:latin typeface="Klavika" panose="02000000000000000000" pitchFamily="2" charset="0"/>
              </a:rPr>
              <a:t>Que ce soit pour le budget ou pour la croissance, il est impératif de fixer des </a:t>
            </a:r>
            <a:r>
              <a:rPr lang="fr-FR" sz="2800" dirty="0">
                <a:solidFill>
                  <a:srgbClr val="FF0000"/>
                </a:solidFill>
                <a:latin typeface="Klavika" panose="02000000000000000000" pitchFamily="2" charset="0"/>
              </a:rPr>
              <a:t>cibles chiffrées (</a:t>
            </a:r>
            <a:r>
              <a:rPr lang="fr-FR" sz="2800" b="1" dirty="0">
                <a:solidFill>
                  <a:srgbClr val="FF0000"/>
                </a:solidFill>
                <a:latin typeface="Klavika" panose="02000000000000000000" pitchFamily="2" charset="0"/>
              </a:rPr>
              <a:t>Ne pas se tromper de cible!) </a:t>
            </a:r>
            <a:r>
              <a:rPr lang="fr-FR" sz="2800" dirty="0">
                <a:latin typeface="Klavika" panose="02000000000000000000" pitchFamily="2" charset="0"/>
              </a:rPr>
              <a:t>à court terme (à 3 ans) et/ou à moyen terme (horizon 2030), </a:t>
            </a:r>
          </a:p>
          <a:p>
            <a:pPr algn="just"/>
            <a:r>
              <a:rPr lang="fr-FR" sz="2800" dirty="0">
                <a:latin typeface="Klavika" panose="02000000000000000000" pitchFamily="2" charset="0"/>
              </a:rPr>
              <a:t>d'en dériver les implications aux différents niveaux de l'activité économique (par ex., sectoriels), </a:t>
            </a:r>
          </a:p>
          <a:p>
            <a:pPr algn="just"/>
            <a:r>
              <a:rPr lang="fr-FR" sz="2800" dirty="0">
                <a:latin typeface="Klavika" panose="02000000000000000000" pitchFamily="2" charset="0"/>
              </a:rPr>
              <a:t>afin de guider le processus de développement selon un mode pragmatique (avec évaluations et révisions périodiques) et inclusif (concertation et coordination</a:t>
            </a:r>
            <a:r>
              <a:rPr lang="fr-FR" dirty="0">
                <a:latin typeface="Klavika" panose="02000000000000000000" pitchFamily="2" charset="0"/>
              </a:rPr>
              <a:t>).</a:t>
            </a:r>
          </a:p>
        </p:txBody>
      </p:sp>
    </p:spTree>
    <p:extLst>
      <p:ext uri="{BB962C8B-B14F-4D97-AF65-F5344CB8AC3E}">
        <p14:creationId xmlns:p14="http://schemas.microsoft.com/office/powerpoint/2010/main" val="385980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solidFill>
                  <a:schemeClr val="accent1"/>
                </a:solidFill>
                <a:latin typeface="Klavika" panose="02000000000000000000" pitchFamily="2" charset="0"/>
              </a:rPr>
              <a:t>La concertation</a:t>
            </a:r>
          </a:p>
        </p:txBody>
      </p:sp>
      <p:sp>
        <p:nvSpPr>
          <p:cNvPr id="3" name="Espace réservé du contenu 2"/>
          <p:cNvSpPr>
            <a:spLocks noGrp="1"/>
          </p:cNvSpPr>
          <p:nvPr>
            <p:ph idx="1"/>
          </p:nvPr>
        </p:nvSpPr>
        <p:spPr/>
        <p:txBody>
          <a:bodyPr/>
          <a:lstStyle/>
          <a:p>
            <a:pPr algn="just"/>
            <a:r>
              <a:rPr lang="fr-FR" sz="2800" dirty="0">
                <a:latin typeface="Klavika" panose="02000000000000000000" pitchFamily="2" charset="0"/>
              </a:rPr>
              <a:t>L'Etat doit être à l'écoute des entreprises et vice versa.</a:t>
            </a:r>
          </a:p>
          <a:p>
            <a:pPr algn="just"/>
            <a:r>
              <a:rPr lang="fr-FR" sz="2800" dirty="0">
                <a:latin typeface="Klavika" panose="02000000000000000000" pitchFamily="2" charset="0"/>
              </a:rPr>
              <a:t> Par exemple, comme en Malaisie ou en Corée, il est très utile de mettre en place au sein de chaque grand secteur économique (agriculture, industrie, économie numérique..) </a:t>
            </a:r>
            <a:r>
              <a:rPr lang="fr-FR" sz="2800" dirty="0">
                <a:solidFill>
                  <a:schemeClr val="tx2"/>
                </a:solidFill>
                <a:latin typeface="Klavika" panose="02000000000000000000" pitchFamily="2" charset="0"/>
              </a:rPr>
              <a:t>une institution mettant en relation les pouvoir publics, les entreprises (privées et publiques), le syndicat et les organismes de recherche et de formation concernées</a:t>
            </a:r>
          </a:p>
          <a:p>
            <a:pPr algn="just"/>
            <a:r>
              <a:rPr lang="fr-FR" sz="2800" dirty="0">
                <a:latin typeface="Klavika" panose="02000000000000000000" pitchFamily="2" charset="0"/>
              </a:rPr>
              <a:t>Identification des besoins des entreprises et des opportunités d’investissement et organisation de la coopération via des </a:t>
            </a:r>
            <a:r>
              <a:rPr lang="fr-FR" sz="2800" b="1" dirty="0">
                <a:solidFill>
                  <a:schemeClr val="tx2"/>
                </a:solidFill>
                <a:latin typeface="Klavika" panose="02000000000000000000" pitchFamily="2" charset="0"/>
              </a:rPr>
              <a:t>contrats-programmes</a:t>
            </a:r>
            <a:r>
              <a:rPr lang="fr-FR" sz="2800" dirty="0">
                <a:latin typeface="Klavika" panose="02000000000000000000" pitchFamily="2" charset="0"/>
              </a:rPr>
              <a:t>.</a:t>
            </a:r>
          </a:p>
        </p:txBody>
      </p:sp>
    </p:spTree>
    <p:extLst>
      <p:ext uri="{BB962C8B-B14F-4D97-AF65-F5344CB8AC3E}">
        <p14:creationId xmlns:p14="http://schemas.microsoft.com/office/powerpoint/2010/main" val="3975819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chemeClr val="accent1"/>
                </a:solidFill>
                <a:latin typeface="Klavika" panose="02000000000000000000" pitchFamily="2" charset="0"/>
              </a:rPr>
              <a:t>Coordination</a:t>
            </a:r>
          </a:p>
        </p:txBody>
      </p:sp>
      <p:sp>
        <p:nvSpPr>
          <p:cNvPr id="3" name="Espace réservé du contenu 2"/>
          <p:cNvSpPr>
            <a:spLocks noGrp="1"/>
          </p:cNvSpPr>
          <p:nvPr>
            <p:ph idx="1"/>
          </p:nvPr>
        </p:nvSpPr>
        <p:spPr>
          <a:xfrm>
            <a:off x="503808" y="1763613"/>
            <a:ext cx="9071640" cy="4384800"/>
          </a:xfrm>
        </p:spPr>
        <p:txBody>
          <a:bodyPr/>
          <a:lstStyle/>
          <a:p>
            <a:pPr marL="108000" indent="0" algn="just">
              <a:buNone/>
            </a:pPr>
            <a:r>
              <a:rPr lang="fr-FR" sz="2800" dirty="0">
                <a:latin typeface="Klavika" panose="02000000000000000000" pitchFamily="2" charset="0"/>
              </a:rPr>
              <a:t>Deux instances de coordination sont essentielles:</a:t>
            </a:r>
          </a:p>
          <a:p>
            <a:pPr marL="108000" indent="0" algn="just">
              <a:buNone/>
            </a:pPr>
            <a:r>
              <a:rPr lang="fr-FR" sz="2800" dirty="0">
                <a:latin typeface="Klavika" panose="02000000000000000000" pitchFamily="2" charset="0"/>
              </a:rPr>
              <a:t>. Au niveau micro, institutionnalisation de l'actuel comité </a:t>
            </a:r>
            <a:r>
              <a:rPr lang="fr-FR" sz="2800" dirty="0" err="1">
                <a:latin typeface="Klavika" panose="02000000000000000000" pitchFamily="2" charset="0"/>
              </a:rPr>
              <a:t>Doing</a:t>
            </a:r>
            <a:r>
              <a:rPr lang="fr-FR" sz="2800" dirty="0">
                <a:latin typeface="Klavika" panose="02000000000000000000" pitchFamily="2" charset="0"/>
              </a:rPr>
              <a:t> Business, élargissement de ses prérogatives et sa composition et rattachement directement au Premier Ministère. </a:t>
            </a:r>
          </a:p>
          <a:p>
            <a:pPr algn="just"/>
            <a:r>
              <a:rPr lang="fr-FR" sz="2800" dirty="0">
                <a:latin typeface="Klavika" panose="02000000000000000000" pitchFamily="2" charset="0"/>
              </a:rPr>
              <a:t>Au niveau macro, instance transversale de coordination des politiques sectorielles et du suivi du plan d'émergence rattachée au PM</a:t>
            </a:r>
            <a:r>
              <a:rPr lang="fr-FR" dirty="0"/>
              <a:t>. </a:t>
            </a:r>
          </a:p>
        </p:txBody>
      </p:sp>
    </p:spTree>
    <p:extLst>
      <p:ext uri="{BB962C8B-B14F-4D97-AF65-F5344CB8AC3E}">
        <p14:creationId xmlns:p14="http://schemas.microsoft.com/office/powerpoint/2010/main" val="2637184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solidFill>
                  <a:srgbClr val="FF0000"/>
                </a:solidFill>
                <a:latin typeface="Klavika" panose="02000000000000000000" pitchFamily="2" charset="0"/>
              </a:rPr>
              <a:t>2. Ajustement et réforme du cadre budgétaire</a:t>
            </a:r>
          </a:p>
        </p:txBody>
      </p:sp>
      <p:sp>
        <p:nvSpPr>
          <p:cNvPr id="3" name="Espace réservé du contenu 2"/>
          <p:cNvSpPr>
            <a:spLocks noGrp="1"/>
          </p:cNvSpPr>
          <p:nvPr>
            <p:ph idx="1"/>
          </p:nvPr>
        </p:nvSpPr>
        <p:spPr>
          <a:xfrm>
            <a:off x="215776" y="1763613"/>
            <a:ext cx="9071640" cy="4384800"/>
          </a:xfrm>
        </p:spPr>
        <p:txBody>
          <a:bodyPr/>
          <a:lstStyle/>
          <a:p>
            <a:pPr marL="108000" indent="0" algn="just">
              <a:buNone/>
            </a:pPr>
            <a:r>
              <a:rPr lang="fr-FR" sz="2800" dirty="0"/>
              <a:t>1. </a:t>
            </a:r>
            <a:r>
              <a:rPr lang="fr-FR" sz="2800" dirty="0">
                <a:solidFill>
                  <a:schemeClr val="accent1"/>
                </a:solidFill>
                <a:latin typeface="Klavika" panose="02000000000000000000" pitchFamily="2" charset="0"/>
              </a:rPr>
              <a:t>Ajustement des dépenses aux revenus anticipés </a:t>
            </a:r>
            <a:r>
              <a:rPr lang="fr-FR" sz="2800" dirty="0">
                <a:latin typeface="Klavika" panose="02000000000000000000" pitchFamily="2" charset="0"/>
              </a:rPr>
              <a:t>dès la LF 2017 sur base pluriannuelle (2017-2019) et avec cibles explicites. Il ne doit pas reposer que sur la réduction des dépenses d'équipement.</a:t>
            </a:r>
          </a:p>
          <a:p>
            <a:pPr marL="108000" indent="0" algn="just">
              <a:buNone/>
            </a:pPr>
            <a:r>
              <a:rPr lang="fr-FR" sz="2800" dirty="0">
                <a:latin typeface="Klavika" panose="02000000000000000000" pitchFamily="2" charset="0"/>
              </a:rPr>
              <a:t>2. </a:t>
            </a:r>
            <a:r>
              <a:rPr lang="fr-FR" sz="2800" dirty="0">
                <a:solidFill>
                  <a:schemeClr val="accent1"/>
                </a:solidFill>
                <a:latin typeface="Klavika" panose="02000000000000000000" pitchFamily="2" charset="0"/>
              </a:rPr>
              <a:t>Réforme de la politique budgétaire </a:t>
            </a:r>
            <a:r>
              <a:rPr lang="fr-FR" sz="2800" dirty="0">
                <a:latin typeface="Klavika" panose="02000000000000000000" pitchFamily="2" charset="0"/>
              </a:rPr>
              <a:t>avec notamment la mise en place de nouvelles règles budgétaires (comme un plafond d'endettement public et la réforme du FRR).</a:t>
            </a:r>
          </a:p>
          <a:p>
            <a:pPr marL="108000" indent="0">
              <a:buNone/>
            </a:pPr>
            <a:r>
              <a:rPr lang="fr-FR" sz="2800" dirty="0">
                <a:latin typeface="Klavika" panose="02000000000000000000" pitchFamily="2" charset="0"/>
              </a:rPr>
              <a:t>3. </a:t>
            </a:r>
            <a:r>
              <a:rPr lang="fr-FR" sz="2800" dirty="0">
                <a:solidFill>
                  <a:schemeClr val="accent1"/>
                </a:solidFill>
                <a:latin typeface="Klavika" panose="02000000000000000000" pitchFamily="2" charset="0"/>
              </a:rPr>
              <a:t>Poursuite de la réduction des subventions implicites.</a:t>
            </a:r>
          </a:p>
        </p:txBody>
      </p:sp>
    </p:spTree>
    <p:extLst>
      <p:ext uri="{BB962C8B-B14F-4D97-AF65-F5344CB8AC3E}">
        <p14:creationId xmlns:p14="http://schemas.microsoft.com/office/powerpoint/2010/main" val="3502343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rgbClr val="FF0000"/>
                </a:solidFill>
                <a:latin typeface="Klavika" panose="02000000000000000000" pitchFamily="2" charset="0"/>
              </a:rPr>
              <a:t>3. Financement de l’économie</a:t>
            </a:r>
          </a:p>
        </p:txBody>
      </p:sp>
      <p:sp>
        <p:nvSpPr>
          <p:cNvPr id="3" name="Espace réservé du contenu 2"/>
          <p:cNvSpPr>
            <a:spLocks noGrp="1"/>
          </p:cNvSpPr>
          <p:nvPr>
            <p:ph idx="1"/>
          </p:nvPr>
        </p:nvSpPr>
        <p:spPr/>
        <p:txBody>
          <a:bodyPr/>
          <a:lstStyle/>
          <a:p>
            <a:pPr marL="108000" indent="0" algn="just">
              <a:buNone/>
            </a:pPr>
            <a:r>
              <a:rPr lang="fr-FR" sz="2800" dirty="0">
                <a:solidFill>
                  <a:schemeClr val="tx2"/>
                </a:solidFill>
              </a:rPr>
              <a:t>1. </a:t>
            </a:r>
            <a:r>
              <a:rPr lang="fr-FR" sz="2800" dirty="0">
                <a:solidFill>
                  <a:schemeClr val="tx2"/>
                </a:solidFill>
                <a:latin typeface="Klavika" panose="02000000000000000000" pitchFamily="2" charset="0"/>
              </a:rPr>
              <a:t>Réforme du système bancaire </a:t>
            </a:r>
            <a:r>
              <a:rPr lang="fr-FR" sz="2800" b="1" dirty="0">
                <a:solidFill>
                  <a:schemeClr val="tx2"/>
                </a:solidFill>
                <a:latin typeface="Klavika" panose="02000000000000000000" pitchFamily="2" charset="0"/>
              </a:rPr>
              <a:t>URGENTE.</a:t>
            </a:r>
          </a:p>
          <a:p>
            <a:pPr marL="108000" indent="0" algn="just">
              <a:buNone/>
            </a:pPr>
            <a:r>
              <a:rPr lang="fr-FR" sz="2800" dirty="0">
                <a:solidFill>
                  <a:schemeClr val="tx2"/>
                </a:solidFill>
                <a:latin typeface="Klavika" panose="02000000000000000000" pitchFamily="2" charset="0"/>
              </a:rPr>
              <a:t>2</a:t>
            </a:r>
            <a:r>
              <a:rPr lang="fr-FR" sz="2800" b="1" dirty="0">
                <a:solidFill>
                  <a:schemeClr val="tx2"/>
                </a:solidFill>
                <a:latin typeface="Klavika" panose="02000000000000000000" pitchFamily="2" charset="0"/>
              </a:rPr>
              <a:t>. </a:t>
            </a:r>
            <a:r>
              <a:rPr lang="fr-FR" sz="2800" dirty="0">
                <a:solidFill>
                  <a:schemeClr val="tx2"/>
                </a:solidFill>
                <a:latin typeface="Klavika" panose="02000000000000000000" pitchFamily="2" charset="0"/>
              </a:rPr>
              <a:t>Développement des marchés financiers</a:t>
            </a:r>
            <a:r>
              <a:rPr lang="fr-FR" sz="2800" dirty="0">
                <a:latin typeface="Klavika" panose="02000000000000000000" pitchFamily="2" charset="0"/>
              </a:rPr>
              <a:t>: finalisation du cadre réglementaire pour les fonds de capital-investissement et simplification des procédures administratives lors des introductions en bourse et des émissions obligataires réalisées par des sociétés publiques ou privées.</a:t>
            </a:r>
          </a:p>
          <a:p>
            <a:pPr marL="108000" indent="0" algn="just">
              <a:buNone/>
            </a:pPr>
            <a:r>
              <a:rPr lang="fr-FR" sz="2800" dirty="0">
                <a:solidFill>
                  <a:schemeClr val="tx2"/>
                </a:solidFill>
                <a:latin typeface="Klavika" panose="02000000000000000000" pitchFamily="2" charset="0"/>
              </a:rPr>
              <a:t>3. Partenariats innovants</a:t>
            </a:r>
            <a:r>
              <a:rPr lang="fr-FR" sz="2800" dirty="0">
                <a:latin typeface="Klavika" panose="02000000000000000000" pitchFamily="2" charset="0"/>
              </a:rPr>
              <a:t>: Partenariats Public-Privé (PPP) et partenariats stratégiques Etat à Etat.</a:t>
            </a:r>
          </a:p>
        </p:txBody>
      </p:sp>
    </p:spTree>
    <p:extLst>
      <p:ext uri="{BB962C8B-B14F-4D97-AF65-F5344CB8AC3E}">
        <p14:creationId xmlns:p14="http://schemas.microsoft.com/office/powerpoint/2010/main" val="1940782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Le pendant politique de la réforme</a:t>
            </a:r>
          </a:p>
        </p:txBody>
      </p:sp>
      <p:sp>
        <p:nvSpPr>
          <p:cNvPr id="3" name="Espace réservé du texte 2"/>
          <p:cNvSpPr txBox="1">
            <a:spLocks noGrp="1"/>
          </p:cNvSpPr>
          <p:nvPr>
            <p:ph type="body" idx="4294967295"/>
          </p:nvPr>
        </p:nvSpPr>
        <p:spPr>
          <a:xfrm>
            <a:off x="503999" y="1769040"/>
            <a:ext cx="9071640" cy="537300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1" algn="just">
              <a:buNone/>
            </a:pPr>
            <a:r>
              <a:rPr lang="fr-FR" sz="2400" dirty="0">
                <a:latin typeface="Klavika" panose="02000000000000000000" pitchFamily="2" charset="0"/>
              </a:rPr>
              <a:t>Mais pas de sortie de l'économie rentière et pas de réformes réussies allant dans ce sens sans :</a:t>
            </a:r>
          </a:p>
          <a:p>
            <a:pPr lvl="1" algn="just">
              <a:buNone/>
            </a:pPr>
            <a:endParaRPr lang="fr-FR" sz="2400" dirty="0">
              <a:latin typeface="Klavika" panose="02000000000000000000" pitchFamily="2" charset="0"/>
            </a:endParaRPr>
          </a:p>
          <a:p>
            <a:pPr lvl="1" algn="just">
              <a:buNone/>
            </a:pPr>
            <a:r>
              <a:rPr lang="fr-FR" sz="2400" dirty="0">
                <a:latin typeface="Klavika" panose="02000000000000000000" pitchFamily="2" charset="0"/>
              </a:rPr>
              <a:t>1. </a:t>
            </a:r>
            <a:r>
              <a:rPr lang="fr-FR" sz="2400" dirty="0">
                <a:solidFill>
                  <a:schemeClr val="accent1"/>
                </a:solidFill>
                <a:latin typeface="Klavika" panose="02000000000000000000" pitchFamily="2" charset="0"/>
              </a:rPr>
              <a:t>Réformes politiques</a:t>
            </a:r>
            <a:r>
              <a:rPr lang="fr-FR" sz="2400" dirty="0">
                <a:solidFill>
                  <a:srgbClr val="800000"/>
                </a:solidFill>
                <a:latin typeface="Klavika" panose="02000000000000000000" pitchFamily="2" charset="0"/>
              </a:rPr>
              <a:t> </a:t>
            </a:r>
            <a:r>
              <a:rPr lang="fr-FR" sz="2400" dirty="0">
                <a:latin typeface="Klavika" panose="02000000000000000000" pitchFamily="2" charset="0"/>
              </a:rPr>
              <a:t>: la concurrence économique ne peut vraiment fonctionner que s'il y a aussi concurrence politique</a:t>
            </a:r>
          </a:p>
          <a:p>
            <a:pPr lvl="1" algn="just">
              <a:buNone/>
            </a:pPr>
            <a:r>
              <a:rPr lang="fr-FR" sz="2400" dirty="0">
                <a:latin typeface="Klavika" panose="02000000000000000000" pitchFamily="2" charset="0"/>
              </a:rPr>
              <a:t>La réforme constitutionnelle de 2016, bien qu’inspirée par cette exigence là, aurait pu consacrer plus franchement les principes de libéralisation politique, déjà à sa conception par une approche beaucoup plus inclusive.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b="1" dirty="0">
                <a:solidFill>
                  <a:srgbClr val="FF0000"/>
                </a:solidFill>
                <a:latin typeface="Klavika" panose="02000000000000000000" pitchFamily="2" charset="0"/>
              </a:rPr>
              <a:t>Les ingrédients de la malédiction</a:t>
            </a:r>
            <a:br>
              <a:rPr lang="fr-FR" sz="4000" dirty="0">
                <a:solidFill>
                  <a:srgbClr val="FF0000"/>
                </a:solidFill>
                <a:latin typeface="Klavika" panose="02000000000000000000" pitchFamily="2" charset="0"/>
              </a:rPr>
            </a:br>
            <a:r>
              <a:rPr lang="fr-FR" sz="4000" dirty="0">
                <a:solidFill>
                  <a:srgbClr val="FF0000"/>
                </a:solidFill>
                <a:latin typeface="Klavika" panose="02000000000000000000" pitchFamily="2" charset="0"/>
              </a:rPr>
              <a:t>La gouvernance (économie politique)</a:t>
            </a:r>
            <a:endParaRPr lang="fr-FR" sz="4000" dirty="0">
              <a:latin typeface="Klavika" panose="02000000000000000000" pitchFamily="2" charset="0"/>
            </a:endParaRPr>
          </a:p>
        </p:txBody>
      </p:sp>
      <p:sp>
        <p:nvSpPr>
          <p:cNvPr id="3" name="Espace réservé du contenu 2"/>
          <p:cNvSpPr>
            <a:spLocks noGrp="1"/>
          </p:cNvSpPr>
          <p:nvPr>
            <p:ph idx="1"/>
          </p:nvPr>
        </p:nvSpPr>
        <p:spPr>
          <a:xfrm>
            <a:off x="503999" y="2051645"/>
            <a:ext cx="9071640" cy="4384800"/>
          </a:xfrm>
        </p:spPr>
        <p:txBody>
          <a:bodyPr/>
          <a:lstStyle/>
          <a:p>
            <a:pPr algn="just"/>
            <a:r>
              <a:rPr lang="fr-FR" sz="2800" dirty="0">
                <a:latin typeface="Klavika" panose="02000000000000000000" pitchFamily="2" charset="0"/>
              </a:rPr>
              <a:t>Il apparaît néanmoins que l’ingrédient essentiel, voir la cause, de la malédiction des ressources est l’économie politique liée à l’abondance.</a:t>
            </a:r>
          </a:p>
          <a:p>
            <a:pPr algn="just"/>
            <a:r>
              <a:rPr lang="fr-FR" sz="2800" dirty="0">
                <a:latin typeface="Klavika" panose="02000000000000000000" pitchFamily="2" charset="0"/>
              </a:rPr>
              <a:t>Ce sont les </a:t>
            </a:r>
            <a:r>
              <a:rPr lang="fr-FR" sz="2800" dirty="0">
                <a:solidFill>
                  <a:srgbClr val="FF0000"/>
                </a:solidFill>
                <a:latin typeface="Klavika" panose="02000000000000000000" pitchFamily="2" charset="0"/>
              </a:rPr>
              <a:t>mécanismes de l’économie rentière</a:t>
            </a:r>
            <a:r>
              <a:rPr lang="fr-FR" sz="2800" dirty="0">
                <a:latin typeface="Klavika" panose="02000000000000000000" pitchFamily="2" charset="0"/>
              </a:rPr>
              <a:t>, non-réductibles à la </a:t>
            </a:r>
            <a:r>
              <a:rPr lang="fr-FR" sz="2800" dirty="0">
                <a:solidFill>
                  <a:srgbClr val="FF0000"/>
                </a:solidFill>
                <a:latin typeface="Klavika" panose="02000000000000000000" pitchFamily="2" charset="0"/>
              </a:rPr>
              <a:t>corruption</a:t>
            </a:r>
            <a:r>
              <a:rPr lang="fr-FR" sz="2800" dirty="0">
                <a:latin typeface="Klavika" panose="02000000000000000000" pitchFamily="2" charset="0"/>
              </a:rPr>
              <a:t>, qui sont derrière l’absence de diversification, le chômage de masse des mieux éduqués ou l’absence de stratégies de développement de long-terme.</a:t>
            </a:r>
          </a:p>
          <a:p>
            <a:pPr algn="just"/>
            <a:r>
              <a:rPr lang="fr-FR" sz="2800" dirty="0">
                <a:latin typeface="Klavika" panose="02000000000000000000" pitchFamily="2" charset="0"/>
              </a:rPr>
              <a:t>Dans certains cas, ces mécanismes conduisent à des pouvoirs centraux faibles et à des </a:t>
            </a:r>
            <a:r>
              <a:rPr lang="fr-FR" sz="2800" dirty="0">
                <a:solidFill>
                  <a:srgbClr val="FF0000"/>
                </a:solidFill>
                <a:latin typeface="Klavika" panose="02000000000000000000" pitchFamily="2" charset="0"/>
              </a:rPr>
              <a:t>conflits armés de longue durée </a:t>
            </a:r>
            <a:r>
              <a:rPr lang="fr-FR" sz="2800" dirty="0">
                <a:latin typeface="Klavika" panose="02000000000000000000" pitchFamily="2" charset="0"/>
              </a:rPr>
              <a:t>(RDC par exemple).</a:t>
            </a:r>
          </a:p>
        </p:txBody>
      </p:sp>
    </p:spTree>
    <p:extLst>
      <p:ext uri="{BB962C8B-B14F-4D97-AF65-F5344CB8AC3E}">
        <p14:creationId xmlns:p14="http://schemas.microsoft.com/office/powerpoint/2010/main" val="3516707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000" dirty="0">
                <a:solidFill>
                  <a:srgbClr val="FF0000"/>
                </a:solidFill>
                <a:latin typeface="Klavika" panose="02000000000000000000" pitchFamily="2" charset="0"/>
              </a:rPr>
              <a:t>Le pendant politique de la réforme</a:t>
            </a:r>
            <a:endParaRPr lang="fr-FR" sz="4000" dirty="0">
              <a:solidFill>
                <a:schemeClr val="tx1"/>
              </a:solidFill>
              <a:latin typeface="Klavika" panose="02000000000000000000" pitchFamily="2" charset="0"/>
            </a:endParaRPr>
          </a:p>
        </p:txBody>
      </p:sp>
      <p:sp>
        <p:nvSpPr>
          <p:cNvPr id="3" name="Espace réservé du texte 2"/>
          <p:cNvSpPr txBox="1">
            <a:spLocks noGrp="1"/>
          </p:cNvSpPr>
          <p:nvPr>
            <p:ph type="body" idx="4294967295"/>
          </p:nvPr>
        </p:nvSpPr>
        <p:spPr>
          <a:xfrm>
            <a:off x="575816" y="1763613"/>
            <a:ext cx="9071640" cy="564912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lvl="0" algn="just">
              <a:buNone/>
            </a:pPr>
            <a:r>
              <a:rPr lang="fr-FR" sz="2800" dirty="0">
                <a:latin typeface="Klavika" panose="02000000000000000000" pitchFamily="2" charset="0"/>
              </a:rPr>
              <a:t>2. </a:t>
            </a:r>
            <a:r>
              <a:rPr lang="fr-FR" sz="2800" dirty="0">
                <a:solidFill>
                  <a:schemeClr val="accent1"/>
                </a:solidFill>
                <a:latin typeface="Klavika" panose="02000000000000000000" pitchFamily="2" charset="0"/>
              </a:rPr>
              <a:t>Adhésion populaire</a:t>
            </a:r>
            <a:r>
              <a:rPr lang="fr-FR" sz="2800" dirty="0">
                <a:latin typeface="Klavika" panose="02000000000000000000" pitchFamily="2" charset="0"/>
              </a:rPr>
              <a:t>, d'autant qu'une bonne partie de l'ajustement doit être supportée par les classes moyennes. Or, il y a une absence flagrante de pédagogie de la crise (voir effets désastreux des débats sur LF 2016 au parlement)</a:t>
            </a:r>
          </a:p>
          <a:p>
            <a:pPr lvl="0" algn="just">
              <a:buNone/>
            </a:pPr>
            <a:r>
              <a:rPr lang="fr-FR" sz="2800" dirty="0">
                <a:latin typeface="Klavika" panose="02000000000000000000" pitchFamily="2" charset="0"/>
              </a:rPr>
              <a:t>Bouteflika, message sur l'image de l'islam du 4 janvier 2016 : « J’ai appelé le gouvernement à accompagner la société pour... lutter contre toute forme de gaspillage et de dilapidation et à prendre les mesures nécessaires en vue de rationaliser les dépenses publiques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dirty="0">
                <a:solidFill>
                  <a:srgbClr val="FF0000"/>
                </a:solidFill>
                <a:latin typeface="Klavika" panose="02000000000000000000" pitchFamily="2" charset="0"/>
              </a:rPr>
              <a:t>Le pendant « culturel » de la réforme (2)</a:t>
            </a:r>
          </a:p>
        </p:txBody>
      </p:sp>
      <p:sp>
        <p:nvSpPr>
          <p:cNvPr id="3" name="Espace réservé du contenu 2"/>
          <p:cNvSpPr>
            <a:spLocks noGrp="1"/>
          </p:cNvSpPr>
          <p:nvPr>
            <p:ph idx="1"/>
          </p:nvPr>
        </p:nvSpPr>
        <p:spPr>
          <a:xfrm>
            <a:off x="503999" y="1403573"/>
            <a:ext cx="9071640" cy="4750267"/>
          </a:xfrm>
        </p:spPr>
        <p:txBody>
          <a:bodyPr/>
          <a:lstStyle/>
          <a:p>
            <a:pPr algn="just"/>
            <a:r>
              <a:rPr lang="fr-FR" sz="2800" dirty="0">
                <a:latin typeface="Klavika" panose="02000000000000000000" pitchFamily="2" charset="0"/>
              </a:rPr>
              <a:t>Les algériens fonctionnent encore </a:t>
            </a:r>
            <a:r>
              <a:rPr lang="fr-FR" sz="2800" dirty="0">
                <a:solidFill>
                  <a:srgbClr val="FF0000"/>
                </a:solidFill>
                <a:latin typeface="Klavika" panose="02000000000000000000" pitchFamily="2" charset="0"/>
              </a:rPr>
              <a:t>sur le mode rentier, c’est un phénomène de type addictif </a:t>
            </a:r>
            <a:r>
              <a:rPr lang="fr-FR" sz="2800" dirty="0">
                <a:latin typeface="Klavika" panose="02000000000000000000" pitchFamily="2" charset="0"/>
              </a:rPr>
              <a:t>qui compromet le plan d’émergence algérien.</a:t>
            </a:r>
          </a:p>
          <a:p>
            <a:pPr algn="just"/>
            <a:r>
              <a:rPr lang="fr-FR" sz="2800" dirty="0">
                <a:latin typeface="Klavika" panose="02000000000000000000" pitchFamily="2" charset="0"/>
              </a:rPr>
              <a:t>99% des recettes fiscales viennent de 12 wilayas sur 50! 70% d’impayés de loyers dans l’immobilier public, taux de croissance de la consommation d’énergie &gt; 6% par an…etc..</a:t>
            </a:r>
          </a:p>
          <a:p>
            <a:pPr algn="just"/>
            <a:r>
              <a:rPr lang="fr-FR" sz="2800" dirty="0">
                <a:latin typeface="Klavika" panose="02000000000000000000" pitchFamily="2" charset="0"/>
              </a:rPr>
              <a:t>Problème de confiance/crédibilité aggravé par l’échec du gouvernement à contrer l’informel et la dérégulation frauduleuse dans certaines activités commerciales.</a:t>
            </a:r>
          </a:p>
          <a:p>
            <a:endParaRPr lang="fr-FR" dirty="0"/>
          </a:p>
        </p:txBody>
      </p:sp>
    </p:spTree>
    <p:extLst>
      <p:ext uri="{BB962C8B-B14F-4D97-AF65-F5344CB8AC3E}">
        <p14:creationId xmlns:p14="http://schemas.microsoft.com/office/powerpoint/2010/main" val="218241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i="1" dirty="0">
                <a:solidFill>
                  <a:srgbClr val="FF0000"/>
                </a:solidFill>
                <a:latin typeface="Klavika" panose="02000000000000000000" pitchFamily="2" charset="0"/>
              </a:rPr>
              <a:t>No </a:t>
            </a:r>
            <a:r>
              <a:rPr lang="fr-FR" sz="4000" i="1" dirty="0" err="1">
                <a:solidFill>
                  <a:srgbClr val="FF0000"/>
                </a:solidFill>
                <a:latin typeface="Klavika" panose="02000000000000000000" pitchFamily="2" charset="0"/>
              </a:rPr>
              <a:t>unconditional</a:t>
            </a:r>
            <a:r>
              <a:rPr lang="fr-FR" sz="4000" i="1" dirty="0">
                <a:solidFill>
                  <a:srgbClr val="FF0000"/>
                </a:solidFill>
                <a:latin typeface="Klavika" panose="02000000000000000000" pitchFamily="2" charset="0"/>
              </a:rPr>
              <a:t> </a:t>
            </a:r>
            <a:r>
              <a:rPr lang="fr-FR" sz="4000" i="1" dirty="0" err="1">
                <a:solidFill>
                  <a:srgbClr val="FF0000"/>
                </a:solidFill>
                <a:latin typeface="Klavika" panose="02000000000000000000" pitchFamily="2" charset="0"/>
              </a:rPr>
              <a:t>resource</a:t>
            </a:r>
            <a:r>
              <a:rPr lang="fr-FR" sz="4000" i="1" dirty="0">
                <a:solidFill>
                  <a:srgbClr val="FF0000"/>
                </a:solidFill>
                <a:latin typeface="Klavika" panose="02000000000000000000" pitchFamily="2" charset="0"/>
              </a:rPr>
              <a:t> </a:t>
            </a:r>
            <a:r>
              <a:rPr lang="fr-FR" sz="4000" i="1" dirty="0" err="1">
                <a:solidFill>
                  <a:srgbClr val="FF0000"/>
                </a:solidFill>
                <a:latin typeface="Klavika" panose="02000000000000000000" pitchFamily="2" charset="0"/>
              </a:rPr>
              <a:t>curse</a:t>
            </a:r>
            <a:endParaRPr lang="fr-FR" sz="4000" i="1" dirty="0">
              <a:solidFill>
                <a:srgbClr val="FF0000"/>
              </a:solidFill>
              <a:latin typeface="Klavika" panose="02000000000000000000" pitchFamily="2" charset="0"/>
            </a:endParaRPr>
          </a:p>
        </p:txBody>
      </p:sp>
      <p:sp>
        <p:nvSpPr>
          <p:cNvPr id="3" name="Espace réservé du contenu 2"/>
          <p:cNvSpPr>
            <a:spLocks noGrp="1"/>
          </p:cNvSpPr>
          <p:nvPr>
            <p:ph idx="1"/>
          </p:nvPr>
        </p:nvSpPr>
        <p:spPr>
          <a:xfrm>
            <a:off x="503999" y="1979637"/>
            <a:ext cx="9071640" cy="4678259"/>
          </a:xfrm>
        </p:spPr>
        <p:txBody>
          <a:bodyPr/>
          <a:lstStyle/>
          <a:p>
            <a:pPr algn="just"/>
            <a:r>
              <a:rPr lang="fr-FR" sz="2800" dirty="0">
                <a:latin typeface="Klavika" panose="02000000000000000000" pitchFamily="2" charset="0"/>
              </a:rPr>
              <a:t>Il apparaît donc que la malédiction des ressources est essentiellement conditionnelle à la gouvernance, et pas une fatalité absolue. </a:t>
            </a:r>
          </a:p>
          <a:p>
            <a:pPr algn="just"/>
            <a:r>
              <a:rPr lang="fr-FR" sz="2800" dirty="0">
                <a:latin typeface="Klavika" panose="02000000000000000000" pitchFamily="2" charset="0"/>
              </a:rPr>
              <a:t>Il y a de fait beaucoup de contre-exemples: Botswana, Malaisie, Indonésie,… </a:t>
            </a:r>
          </a:p>
          <a:p>
            <a:pPr algn="just"/>
            <a:r>
              <a:rPr lang="fr-FR" sz="2800" dirty="0">
                <a:latin typeface="Klavika" panose="02000000000000000000" pitchFamily="2" charset="0"/>
              </a:rPr>
              <a:t>Botswana: Sans être le pays paradisiaque («la Suisse de l’Afrique») trop souvent célébré, ce pays riche (3èmes réserves mondiales de diamant) a connu une croissance moyenne de 5% pendant la décennie précédente, la plus élevée de la planète. </a:t>
            </a:r>
            <a:r>
              <a:rPr lang="fr-FR" sz="2800" dirty="0">
                <a:solidFill>
                  <a:srgbClr val="FF0000"/>
                </a:solidFill>
                <a:latin typeface="Klavika" panose="02000000000000000000" pitchFamily="2" charset="0"/>
              </a:rPr>
              <a:t>Quelles spécificités?</a:t>
            </a:r>
          </a:p>
        </p:txBody>
      </p:sp>
    </p:spTree>
    <p:extLst>
      <p:ext uri="{BB962C8B-B14F-4D97-AF65-F5344CB8AC3E}">
        <p14:creationId xmlns:p14="http://schemas.microsoft.com/office/powerpoint/2010/main" val="386688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4000" i="1" dirty="0">
                <a:latin typeface="Klavika" panose="02000000000000000000" pitchFamily="2" charset="0"/>
              </a:rPr>
              <a:t>Compare </a:t>
            </a:r>
            <a:r>
              <a:rPr lang="fr-FR" sz="4000" i="1" dirty="0" err="1">
                <a:latin typeface="Klavika" panose="02000000000000000000" pitchFamily="2" charset="0"/>
              </a:rPr>
              <a:t>with</a:t>
            </a:r>
            <a:r>
              <a:rPr lang="fr-FR" sz="4000" i="1" dirty="0">
                <a:latin typeface="Klavika" panose="02000000000000000000" pitchFamily="2" charset="0"/>
              </a:rPr>
              <a:t> the </a:t>
            </a:r>
            <a:r>
              <a:rPr lang="fr-FR" sz="4000" i="1" dirty="0" err="1">
                <a:latin typeface="Klavika" panose="02000000000000000000" pitchFamily="2" charset="0"/>
              </a:rPr>
              <a:t>neighbours</a:t>
            </a:r>
            <a:endParaRPr lang="fr-FR" sz="4000" i="1" dirty="0">
              <a:latin typeface="Klavika" panose="02000000000000000000" pitchFamily="2" charset="0"/>
            </a:endParaRPr>
          </a:p>
        </p:txBody>
      </p:sp>
      <p:pic>
        <p:nvPicPr>
          <p:cNvPr id="1026"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032" y="2339677"/>
            <a:ext cx="4428000" cy="44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50145"/>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3678</Words>
  <Application>Microsoft Macintosh PowerPoint</Application>
  <PresentationFormat>Personnalisé</PresentationFormat>
  <Paragraphs>256</Paragraphs>
  <Slides>71</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71</vt:i4>
      </vt:variant>
    </vt:vector>
  </HeadingPairs>
  <TitlesOfParts>
    <vt:vector size="77" baseType="lpstr">
      <vt:lpstr>Arial</vt:lpstr>
      <vt:lpstr>Calibri</vt:lpstr>
      <vt:lpstr>Klavika</vt:lpstr>
      <vt:lpstr>StarSymbol</vt:lpstr>
      <vt:lpstr>Times New Roman</vt:lpstr>
      <vt:lpstr>Standard</vt:lpstr>
      <vt:lpstr>Présentation PowerPoint</vt:lpstr>
      <vt:lpstr>Ressources naturelles et développement: Eléments du débat et deux cas d’étude</vt:lpstr>
      <vt:lpstr>Introduction  La malédiction des ressources naturelles Resource curse</vt:lpstr>
      <vt:lpstr>Les ingrédients de la malédiction L’absence de diversification</vt:lpstr>
      <vt:lpstr>Les ingrédients de la malédiction Le short-termism</vt:lpstr>
      <vt:lpstr>Abondance de ressources et éducation Gylfason, 2004 (EER)</vt:lpstr>
      <vt:lpstr>Les ingrédients de la malédiction La gouvernance (économie politique)</vt:lpstr>
      <vt:lpstr>No unconditional resource curse</vt:lpstr>
      <vt:lpstr>Compare with the neighbours</vt:lpstr>
      <vt:lpstr>Zambie vs Botswana</vt:lpstr>
      <vt:lpstr>Zambia vs Botswana (2)</vt:lpstr>
      <vt:lpstr>Deux exemples de « terrain » d’étude RDCongo vs Algérie</vt:lpstr>
      <vt:lpstr>Le cas de la RDC</vt:lpstr>
      <vt:lpstr>Géographie</vt:lpstr>
      <vt:lpstr>La RDC en bref</vt:lpstr>
      <vt:lpstr>La RDC en bref (2)</vt:lpstr>
      <vt:lpstr>Infrastructures en RDC</vt:lpstr>
      <vt:lpstr>Les défis au développement  dans les régions rurales Cas du Sud-Kivu</vt:lpstr>
      <vt:lpstr>Géographie</vt:lpstr>
      <vt:lpstr>Le Sud-Kivu en 4 caractéristiques</vt:lpstr>
      <vt:lpstr>Ressources naturelles et conflits Les conflits fonciers en zones rurales</vt:lpstr>
      <vt:lpstr>Ressources naturelles et conflits Open access et dilapidation L’exemple du coltan</vt:lpstr>
      <vt:lpstr>Ressources naturelles et conflits Open access et dilapidation Déforestation et charbon de bois, parc Kahuzi-Biega</vt:lpstr>
      <vt:lpstr>Quelle stratégie de développement pour le Sud-Kivu Programme de coopération belge (CUD), 2008-2013</vt:lpstr>
      <vt:lpstr>Problème majeur: inertie des comportements</vt:lpstr>
      <vt:lpstr>Développement du Sud-Kivu Le cas de l’ile d’Idjwi</vt:lpstr>
      <vt:lpstr>Le cas de l’ile d’Idjwi</vt:lpstr>
      <vt:lpstr>Le cas de l’ile d’Idjwi (2)</vt:lpstr>
      <vt:lpstr>Le cas de l’ile d’Idjwi (3)</vt:lpstr>
      <vt:lpstr>Quel rôle pour la communauté internationale? Contre le pillage des ressources naturelles</vt:lpstr>
      <vt:lpstr>Contre le pillage des ressources naturelles Le cas du coltan en RDC</vt:lpstr>
      <vt:lpstr>Contre le pillage des ressources naturelles (2) Le cas du coltan en RDC</vt:lpstr>
      <vt:lpstr>Contre le pillage des ressources naturelles (3) Le cas du coltan en RDC</vt:lpstr>
      <vt:lpstr>Elaboration de normes internationales 1 </vt:lpstr>
      <vt:lpstr>Elaboration de normes internationales 2 </vt:lpstr>
      <vt:lpstr>La loi Dodd-Frank (2010)</vt:lpstr>
      <vt:lpstr>The case of Algeria</vt:lpstr>
      <vt:lpstr>Geography</vt:lpstr>
      <vt:lpstr>Entre le marteau et l'enclume : le marteau</vt:lpstr>
      <vt:lpstr>Entre le marteau et l'enclume : le marteau (2)</vt:lpstr>
      <vt:lpstr>Entre le marteau et l'enclume : l'enclume</vt:lpstr>
      <vt:lpstr>Entre le marteau et l'enclume : l'enclume (2)</vt:lpstr>
      <vt:lpstr>Les ravages du système rentier 1. Dépenses courantes hors normes</vt:lpstr>
      <vt:lpstr>Transferts sociaux (% de PIB, pays pétroliers, 2012)</vt:lpstr>
      <vt:lpstr>Evolution de la structure des dépenses publiques</vt:lpstr>
      <vt:lpstr>2. Insoutenables subventions implicites</vt:lpstr>
      <vt:lpstr>2. Insoutenables subventions implicites (2)</vt:lpstr>
      <vt:lpstr>3. Secteur manufacturier en peau de chagrin</vt:lpstr>
      <vt:lpstr>Sous-industrialisation</vt:lpstr>
      <vt:lpstr>Changement structurel non-vertueux</vt:lpstr>
      <vt:lpstr>4. Folle envolée des importations</vt:lpstr>
      <vt:lpstr>4. Folle envolée des importations (2) </vt:lpstr>
      <vt:lpstr>Diversification des exportations en panne Nombre de biens exportés (6 digits)</vt:lpstr>
      <vt:lpstr>4. Folle envolée des importations (3)</vt:lpstr>
      <vt:lpstr>Gestion sous-optimale du taux de change</vt:lpstr>
      <vt:lpstr>5. Un modèle de croissance obsolète</vt:lpstr>
      <vt:lpstr>6. L'instabilité législative</vt:lpstr>
      <vt:lpstr>L'insoutenabilité du modèle économique </vt:lpstr>
      <vt:lpstr>La tyrannie des chiffres</vt:lpstr>
      <vt:lpstr>La nature politico-économique du problème</vt:lpstr>
      <vt:lpstr>Quelle sortie du système rentier en Algérie?</vt:lpstr>
      <vt:lpstr>Trois pièges à éviter pendant la transition</vt:lpstr>
      <vt:lpstr>Mesures d’urgence prises par le gouvernement</vt:lpstr>
      <vt:lpstr>Trois préalables au décollage 2017-2019 1. Nouvelle gouvernance économique</vt:lpstr>
      <vt:lpstr>La concertation</vt:lpstr>
      <vt:lpstr>Coordination</vt:lpstr>
      <vt:lpstr>2. Ajustement et réforme du cadre budgétaire</vt:lpstr>
      <vt:lpstr>3. Financement de l’économie</vt:lpstr>
      <vt:lpstr>Le pendant politique de la réforme</vt:lpstr>
      <vt:lpstr>Le pendant politique de la réforme</vt:lpstr>
      <vt:lpstr>Le pendant « culturel » de la réforme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Raouf Boucekkine</dc:creator>
  <cp:lastModifiedBy>DOAZAN Yves</cp:lastModifiedBy>
  <cp:revision>253</cp:revision>
  <cp:lastPrinted>2016-01-18T13:45:48Z</cp:lastPrinted>
  <dcterms:created xsi:type="dcterms:W3CDTF">2016-01-13T10:10:41Z</dcterms:created>
  <dcterms:modified xsi:type="dcterms:W3CDTF">2019-01-14T20:47:19Z</dcterms:modified>
</cp:coreProperties>
</file>