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8"/>
  </p:notesMasterIdLst>
  <p:handoutMasterIdLst>
    <p:handoutMasterId r:id="rId69"/>
  </p:handoutMasterIdLst>
  <p:sldIdLst>
    <p:sldId id="680" r:id="rId2"/>
    <p:sldId id="541" r:id="rId3"/>
    <p:sldId id="595" r:id="rId4"/>
    <p:sldId id="598" r:id="rId5"/>
    <p:sldId id="617" r:id="rId6"/>
    <p:sldId id="600" r:id="rId7"/>
    <p:sldId id="602" r:id="rId8"/>
    <p:sldId id="644" r:id="rId9"/>
    <p:sldId id="645" r:id="rId10"/>
    <p:sldId id="618" r:id="rId11"/>
    <p:sldId id="646" r:id="rId12"/>
    <p:sldId id="643" r:id="rId13"/>
    <p:sldId id="647" r:id="rId14"/>
    <p:sldId id="631" r:id="rId15"/>
    <p:sldId id="633" r:id="rId16"/>
    <p:sldId id="635" r:id="rId17"/>
    <p:sldId id="641" r:id="rId18"/>
    <p:sldId id="648" r:id="rId19"/>
    <p:sldId id="621" r:id="rId20"/>
    <p:sldId id="628" r:id="rId21"/>
    <p:sldId id="649" r:id="rId22"/>
    <p:sldId id="640" r:id="rId23"/>
    <p:sldId id="575" r:id="rId24"/>
    <p:sldId id="478" r:id="rId25"/>
    <p:sldId id="479" r:id="rId26"/>
    <p:sldId id="439" r:id="rId27"/>
    <p:sldId id="512" r:id="rId28"/>
    <p:sldId id="404" r:id="rId29"/>
    <p:sldId id="442" r:id="rId30"/>
    <p:sldId id="613" r:id="rId31"/>
    <p:sldId id="450" r:id="rId32"/>
    <p:sldId id="451" r:id="rId33"/>
    <p:sldId id="637" r:id="rId34"/>
    <p:sldId id="683" r:id="rId35"/>
    <p:sldId id="639" r:id="rId36"/>
    <p:sldId id="650" r:id="rId37"/>
    <p:sldId id="638" r:id="rId38"/>
    <p:sldId id="653" r:id="rId39"/>
    <p:sldId id="654" r:id="rId40"/>
    <p:sldId id="655" r:id="rId41"/>
    <p:sldId id="656" r:id="rId42"/>
    <p:sldId id="657" r:id="rId43"/>
    <p:sldId id="659" r:id="rId44"/>
    <p:sldId id="660" r:id="rId45"/>
    <p:sldId id="681" r:id="rId46"/>
    <p:sldId id="661" r:id="rId47"/>
    <p:sldId id="662" r:id="rId48"/>
    <p:sldId id="663" r:id="rId49"/>
    <p:sldId id="664" r:id="rId50"/>
    <p:sldId id="665" r:id="rId51"/>
    <p:sldId id="666" r:id="rId52"/>
    <p:sldId id="667" r:id="rId53"/>
    <p:sldId id="668" r:id="rId54"/>
    <p:sldId id="669" r:id="rId55"/>
    <p:sldId id="670" r:id="rId56"/>
    <p:sldId id="671" r:id="rId57"/>
    <p:sldId id="672" r:id="rId58"/>
    <p:sldId id="673" r:id="rId59"/>
    <p:sldId id="674" r:id="rId60"/>
    <p:sldId id="675" r:id="rId61"/>
    <p:sldId id="676" r:id="rId62"/>
    <p:sldId id="677" r:id="rId63"/>
    <p:sldId id="678" r:id="rId64"/>
    <p:sldId id="651" r:id="rId65"/>
    <p:sldId id="652" r:id="rId66"/>
    <p:sldId id="679" r:id="rId67"/>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penalosa" initials="g" lastIdx="1" clrIdx="0">
    <p:extLst/>
  </p:cmAuthor>
  <p:cmAuthor id="2" name="GARCIA PENALOSA Cecilia" initials="GPC"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91364" autoAdjust="0"/>
  </p:normalViewPr>
  <p:slideViewPr>
    <p:cSldViewPr>
      <p:cViewPr>
        <p:scale>
          <a:sx n="125" d="100"/>
          <a:sy n="125" d="100"/>
        </p:scale>
        <p:origin x="-1224" y="-72"/>
      </p:cViewPr>
      <p:guideLst>
        <p:guide orient="horz" pos="2160"/>
        <p:guide pos="2880"/>
      </p:guideLst>
    </p:cSldViewPr>
  </p:slideViewPr>
  <p:outlineViewPr>
    <p:cViewPr>
      <p:scale>
        <a:sx n="33" d="100"/>
        <a:sy n="33" d="100"/>
      </p:scale>
      <p:origin x="0" y="-64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575" cy="512764"/>
          </a:xfrm>
          <a:prstGeom prst="rect">
            <a:avLst/>
          </a:prstGeom>
        </p:spPr>
        <p:txBody>
          <a:bodyPr vert="horz" lIns="91431" tIns="45716" rIns="91431" bIns="45716" rtlCol="0"/>
          <a:lstStyle>
            <a:lvl1pPr algn="l">
              <a:defRPr sz="1200"/>
            </a:lvl1pPr>
          </a:lstStyle>
          <a:p>
            <a:endParaRPr lang="fr-FR" dirty="0">
              <a:latin typeface="Times New Roman" panose="02020603050405020304" pitchFamily="18" charset="0"/>
            </a:endParaRPr>
          </a:p>
        </p:txBody>
      </p:sp>
      <p:sp>
        <p:nvSpPr>
          <p:cNvPr id="3" name="Date Placeholder 2"/>
          <p:cNvSpPr>
            <a:spLocks noGrp="1"/>
          </p:cNvSpPr>
          <p:nvPr>
            <p:ph type="dt" sz="quarter" idx="1"/>
          </p:nvPr>
        </p:nvSpPr>
        <p:spPr>
          <a:xfrm>
            <a:off x="4021140" y="2"/>
            <a:ext cx="3076575" cy="512764"/>
          </a:xfrm>
          <a:prstGeom prst="rect">
            <a:avLst/>
          </a:prstGeom>
        </p:spPr>
        <p:txBody>
          <a:bodyPr vert="horz" lIns="91431" tIns="45716" rIns="91431" bIns="45716" rtlCol="0"/>
          <a:lstStyle>
            <a:lvl1pPr algn="r">
              <a:defRPr sz="1200"/>
            </a:lvl1pPr>
          </a:lstStyle>
          <a:p>
            <a:fld id="{59D12CDB-81EC-418E-BAEE-105DDA0B6681}" type="datetimeFigureOut">
              <a:rPr lang="fr-FR" smtClean="0">
                <a:latin typeface="Times New Roman" panose="02020603050405020304" pitchFamily="18" charset="0"/>
              </a:rPr>
              <a:t>04/02/2019</a:t>
            </a:fld>
            <a:endParaRPr lang="fr-FR" dirty="0">
              <a:latin typeface="Times New Roman" panose="02020603050405020304" pitchFamily="18" charset="0"/>
            </a:endParaRPr>
          </a:p>
        </p:txBody>
      </p:sp>
      <p:sp>
        <p:nvSpPr>
          <p:cNvPr id="4" name="Footer Placeholder 3"/>
          <p:cNvSpPr>
            <a:spLocks noGrp="1"/>
          </p:cNvSpPr>
          <p:nvPr>
            <p:ph type="ftr" sz="quarter" idx="2"/>
          </p:nvPr>
        </p:nvSpPr>
        <p:spPr>
          <a:xfrm>
            <a:off x="0" y="9721852"/>
            <a:ext cx="3076575" cy="512764"/>
          </a:xfrm>
          <a:prstGeom prst="rect">
            <a:avLst/>
          </a:prstGeom>
        </p:spPr>
        <p:txBody>
          <a:bodyPr vert="horz" lIns="91431" tIns="45716" rIns="91431" bIns="45716" rtlCol="0" anchor="b"/>
          <a:lstStyle>
            <a:lvl1pPr algn="l">
              <a:defRPr sz="1200"/>
            </a:lvl1pPr>
          </a:lstStyle>
          <a:p>
            <a:endParaRPr lang="fr-FR" dirty="0">
              <a:latin typeface="Times New Roman" panose="02020603050405020304" pitchFamily="18" charset="0"/>
            </a:endParaRPr>
          </a:p>
        </p:txBody>
      </p:sp>
      <p:sp>
        <p:nvSpPr>
          <p:cNvPr id="5" name="Slide Number Placeholder 4"/>
          <p:cNvSpPr>
            <a:spLocks noGrp="1"/>
          </p:cNvSpPr>
          <p:nvPr>
            <p:ph type="sldNum" sz="quarter" idx="3"/>
          </p:nvPr>
        </p:nvSpPr>
        <p:spPr>
          <a:xfrm>
            <a:off x="4021140" y="9721852"/>
            <a:ext cx="3076575" cy="512764"/>
          </a:xfrm>
          <a:prstGeom prst="rect">
            <a:avLst/>
          </a:prstGeom>
        </p:spPr>
        <p:txBody>
          <a:bodyPr vert="horz" lIns="91431" tIns="45716" rIns="91431" bIns="45716" rtlCol="0" anchor="b"/>
          <a:lstStyle>
            <a:lvl1pPr algn="r">
              <a:defRPr sz="1200"/>
            </a:lvl1pPr>
          </a:lstStyle>
          <a:p>
            <a:fld id="{4ED289A1-DEA4-499F-B050-CA9F0D05BA15}" type="slidenum">
              <a:rPr lang="fr-FR" smtClean="0">
                <a:latin typeface="Times New Roman" panose="02020603050405020304" pitchFamily="18" charset="0"/>
              </a:rPr>
              <a:t>‹N°›</a:t>
            </a:fld>
            <a:endParaRPr lang="fr-FR" dirty="0">
              <a:latin typeface="Times New Roman" panose="02020603050405020304" pitchFamily="18" charset="0"/>
            </a:endParaRPr>
          </a:p>
        </p:txBody>
      </p:sp>
    </p:spTree>
    <p:extLst>
      <p:ext uri="{BB962C8B-B14F-4D97-AF65-F5344CB8AC3E}">
        <p14:creationId xmlns:p14="http://schemas.microsoft.com/office/powerpoint/2010/main" val="301769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6575" cy="511175"/>
          </a:xfrm>
          <a:prstGeom prst="rect">
            <a:avLst/>
          </a:prstGeom>
        </p:spPr>
        <p:txBody>
          <a:bodyPr vert="horz" lIns="91438" tIns="45719" rIns="91438" bIns="45719" rtlCol="0"/>
          <a:lstStyle>
            <a:lvl1pPr algn="l">
              <a:defRPr sz="1200">
                <a:latin typeface="Times New Roman" panose="02020603050405020304" pitchFamily="18" charset="0"/>
              </a:defRPr>
            </a:lvl1pPr>
          </a:lstStyle>
          <a:p>
            <a:endParaRPr lang="fr-FR" dirty="0"/>
          </a:p>
        </p:txBody>
      </p:sp>
      <p:sp>
        <p:nvSpPr>
          <p:cNvPr id="3" name="Espace réservé de la date 2"/>
          <p:cNvSpPr>
            <a:spLocks noGrp="1"/>
          </p:cNvSpPr>
          <p:nvPr>
            <p:ph type="dt" idx="1"/>
          </p:nvPr>
        </p:nvSpPr>
        <p:spPr>
          <a:xfrm>
            <a:off x="4021139" y="1"/>
            <a:ext cx="3076575" cy="511175"/>
          </a:xfrm>
          <a:prstGeom prst="rect">
            <a:avLst/>
          </a:prstGeom>
        </p:spPr>
        <p:txBody>
          <a:bodyPr vert="horz" lIns="91438" tIns="45719" rIns="91438" bIns="45719" rtlCol="0"/>
          <a:lstStyle>
            <a:lvl1pPr algn="r">
              <a:defRPr sz="1200">
                <a:latin typeface="Times New Roman" panose="02020603050405020304" pitchFamily="18" charset="0"/>
              </a:defRPr>
            </a:lvl1pPr>
          </a:lstStyle>
          <a:p>
            <a:fld id="{98571A24-34EE-488A-821D-259844030891}" type="datetimeFigureOut">
              <a:rPr lang="fr-FR" smtClean="0"/>
              <a:pPr/>
              <a:t>04/02/2019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38" tIns="45719" rIns="91438" bIns="45719" rtlCol="0" anchor="ctr"/>
          <a:lstStyle/>
          <a:p>
            <a:endParaRPr lang="fr-FR" dirty="0"/>
          </a:p>
        </p:txBody>
      </p:sp>
      <p:sp>
        <p:nvSpPr>
          <p:cNvPr id="5" name="Espace réservé des commentaires 4"/>
          <p:cNvSpPr>
            <a:spLocks noGrp="1"/>
          </p:cNvSpPr>
          <p:nvPr>
            <p:ph type="body" sz="quarter" idx="3"/>
          </p:nvPr>
        </p:nvSpPr>
        <p:spPr>
          <a:xfrm>
            <a:off x="709613" y="4860927"/>
            <a:ext cx="5680075" cy="4605338"/>
          </a:xfrm>
          <a:prstGeom prst="rect">
            <a:avLst/>
          </a:prstGeom>
        </p:spPr>
        <p:txBody>
          <a:bodyPr vert="horz" lIns="91438" tIns="45719" rIns="91438" bIns="45719"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38" tIns="45719" rIns="91438" bIns="45719" rtlCol="0" anchor="b"/>
          <a:lstStyle>
            <a:lvl1pPr algn="l">
              <a:defRPr sz="1200">
                <a:latin typeface="Times New Roman" panose="02020603050405020304" pitchFamily="18" charset="0"/>
              </a:defRPr>
            </a:lvl1pPr>
          </a:lstStyle>
          <a:p>
            <a:endParaRPr lang="fr-FR" dirty="0"/>
          </a:p>
        </p:txBody>
      </p:sp>
      <p:sp>
        <p:nvSpPr>
          <p:cNvPr id="7" name="Espace réservé du numéro de diapositive 6"/>
          <p:cNvSpPr>
            <a:spLocks noGrp="1"/>
          </p:cNvSpPr>
          <p:nvPr>
            <p:ph type="sldNum" sz="quarter" idx="5"/>
          </p:nvPr>
        </p:nvSpPr>
        <p:spPr>
          <a:xfrm>
            <a:off x="4021139" y="9721850"/>
            <a:ext cx="3076575" cy="511175"/>
          </a:xfrm>
          <a:prstGeom prst="rect">
            <a:avLst/>
          </a:prstGeom>
        </p:spPr>
        <p:txBody>
          <a:bodyPr vert="horz" lIns="91438" tIns="45719" rIns="91438" bIns="45719" rtlCol="0" anchor="b"/>
          <a:lstStyle>
            <a:lvl1pPr algn="r">
              <a:defRPr sz="1200">
                <a:latin typeface="Times New Roman" panose="02020603050405020304" pitchFamily="18" charset="0"/>
              </a:defRPr>
            </a:lvl1pPr>
          </a:lstStyle>
          <a:p>
            <a:fld id="{E818A498-E40A-497C-8DA8-1CBB83B32F0E}" type="slidenum">
              <a:rPr lang="fr-FR" smtClean="0"/>
              <a:pPr/>
              <a:t>‹N°›</a:t>
            </a:fld>
            <a:endParaRPr lang="fr-FR" dirty="0"/>
          </a:p>
        </p:txBody>
      </p:sp>
    </p:spTree>
    <p:extLst>
      <p:ext uri="{BB962C8B-B14F-4D97-AF65-F5344CB8AC3E}">
        <p14:creationId xmlns:p14="http://schemas.microsoft.com/office/powerpoint/2010/main" val="382527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8A498-E40A-497C-8DA8-1CBB83B32F0E}" type="slidenum">
              <a:rPr lang="fr-FR" smtClean="0"/>
              <a:pPr/>
              <a:t>2</a:t>
            </a:fld>
            <a:endParaRPr lang="fr-FR" dirty="0"/>
          </a:p>
        </p:txBody>
      </p:sp>
    </p:spTree>
    <p:extLst>
      <p:ext uri="{BB962C8B-B14F-4D97-AF65-F5344CB8AC3E}">
        <p14:creationId xmlns:p14="http://schemas.microsoft.com/office/powerpoint/2010/main" val="310837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8A498-E40A-497C-8DA8-1CBB83B32F0E}" type="slidenum">
              <a:rPr lang="fr-FR" smtClean="0"/>
              <a:pPr/>
              <a:t>24</a:t>
            </a:fld>
            <a:endParaRPr lang="fr-FR" dirty="0"/>
          </a:p>
        </p:txBody>
      </p:sp>
    </p:spTree>
    <p:extLst>
      <p:ext uri="{BB962C8B-B14F-4D97-AF65-F5344CB8AC3E}">
        <p14:creationId xmlns:p14="http://schemas.microsoft.com/office/powerpoint/2010/main" val="144522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8A498-E40A-497C-8DA8-1CBB83B32F0E}" type="slidenum">
              <a:rPr lang="fr-FR" smtClean="0"/>
              <a:pPr/>
              <a:t>29</a:t>
            </a:fld>
            <a:endParaRPr lang="fr-FR" dirty="0"/>
          </a:p>
        </p:txBody>
      </p:sp>
    </p:spTree>
    <p:extLst>
      <p:ext uri="{BB962C8B-B14F-4D97-AF65-F5344CB8AC3E}">
        <p14:creationId xmlns:p14="http://schemas.microsoft.com/office/powerpoint/2010/main" val="362807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18A498-E40A-497C-8DA8-1CBB83B32F0E}" type="slidenum">
              <a:rPr lang="fr-FR" smtClean="0"/>
              <a:t>34</a:t>
            </a:fld>
            <a:endParaRPr lang="fr-FR" dirty="0"/>
          </a:p>
        </p:txBody>
      </p:sp>
    </p:spTree>
    <p:extLst>
      <p:ext uri="{BB962C8B-B14F-4D97-AF65-F5344CB8AC3E}">
        <p14:creationId xmlns:p14="http://schemas.microsoft.com/office/powerpoint/2010/main" val="351718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Much</a:t>
            </a:r>
            <a:r>
              <a:rPr lang="es-ES" dirty="0"/>
              <a:t> </a:t>
            </a:r>
            <a:r>
              <a:rPr lang="es-ES" dirty="0" err="1"/>
              <a:t>flatter</a:t>
            </a:r>
            <a:r>
              <a:rPr lang="es-ES" dirty="0"/>
              <a:t>! </a:t>
            </a:r>
            <a:r>
              <a:rPr lang="es-ES" dirty="0" err="1"/>
              <a:t>Already</a:t>
            </a:r>
            <a:r>
              <a:rPr lang="es-ES" dirty="0"/>
              <a:t> 80%</a:t>
            </a:r>
            <a:r>
              <a:rPr lang="es-ES" baseline="0" dirty="0"/>
              <a:t> in 1970’s.</a:t>
            </a:r>
            <a:endParaRPr lang="es-ES" dirty="0"/>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45</a:t>
            </a:fld>
            <a:endParaRPr lang="es-ES"/>
          </a:p>
        </p:txBody>
      </p:sp>
    </p:spTree>
    <p:extLst>
      <p:ext uri="{BB962C8B-B14F-4D97-AF65-F5344CB8AC3E}">
        <p14:creationId xmlns:p14="http://schemas.microsoft.com/office/powerpoint/2010/main" val="236609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 data are from the 1990 to 2004 SIPP/SSA/IRS gold standard files. The sample includes married couples where both the husband and wife earn positive</a:t>
            </a:r>
          </a:p>
          <a:p>
            <a:r>
              <a:rPr lang="en-US" sz="1200" b="0" i="0" u="none" strike="noStrike" kern="1200" baseline="0" dirty="0">
                <a:solidFill>
                  <a:schemeClr val="tx1"/>
                </a:solidFill>
                <a:ea typeface="+mn-ea"/>
                <a:cs typeface="+mn-cs"/>
              </a:rPr>
              <a:t>income and are between 18 and 65 years of age. Each dot is the fraction of couples in a 0.05 relative income bin. The vertical line indicates the relative income share = 0.5. The distribution exhibits a sharp drop at the point where the wife starts to earn more than the husband.</a:t>
            </a:r>
            <a:endParaRPr lang="en-GB" dirty="0"/>
          </a:p>
        </p:txBody>
      </p:sp>
      <p:sp>
        <p:nvSpPr>
          <p:cNvPr id="4" name="Slide Number Placeholder 3"/>
          <p:cNvSpPr>
            <a:spLocks noGrp="1"/>
          </p:cNvSpPr>
          <p:nvPr>
            <p:ph type="sldNum" sz="quarter" idx="10"/>
          </p:nvPr>
        </p:nvSpPr>
        <p:spPr/>
        <p:txBody>
          <a:bodyPr/>
          <a:lstStyle/>
          <a:p>
            <a:fld id="{E818A498-E40A-497C-8DA8-1CBB83B32F0E}" type="slidenum">
              <a:rPr lang="fr-FR" smtClean="0"/>
              <a:t>47</a:t>
            </a:fld>
            <a:endParaRPr lang="fr-FR"/>
          </a:p>
        </p:txBody>
      </p:sp>
    </p:spTree>
    <p:extLst>
      <p:ext uri="{BB962C8B-B14F-4D97-AF65-F5344CB8AC3E}">
        <p14:creationId xmlns:p14="http://schemas.microsoft.com/office/powerpoint/2010/main" val="283861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D94FFA61-161B-4260-BBB6-CCA223E25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xmlns="" id="{239B8129-D975-4798-B425-E23039D5D9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latin typeface="Helvetica" panose="020B0604020202020204" pitchFamily="34" charset="0"/>
              </a:rPr>
              <a:t>Using a three-year, individual-level panel dataset, we find that the introduction of cable television is associated with significant decreases in the reported acceptability of domestic violence towards women and son preference, as well as increases in women</a:t>
            </a:r>
            <a:r>
              <a:rPr lang="ja-JP" altLang="en-US">
                <a:solidFill>
                  <a:srgbClr val="000000"/>
                </a:solidFill>
                <a:latin typeface="Helvetica" panose="020B0604020202020204" pitchFamily="34" charset="0"/>
                <a:ea typeface="ヒラギノ角ゴ ProN W3" charset="-128"/>
              </a:rPr>
              <a:t>痴</a:t>
            </a:r>
            <a:r>
              <a:rPr lang="en-US" altLang="ja-JP">
                <a:solidFill>
                  <a:srgbClr val="000000"/>
                </a:solidFill>
                <a:latin typeface="Helvetica" panose="020B0604020202020204" pitchFamily="34" charset="0"/>
              </a:rPr>
              <a:t> autonomy and decreases in fertility. We also find suggestive evidence that exposure to cable increases school enrollment for younger children, perhaps through increased participation of women in household decision-making.</a:t>
            </a:r>
            <a:endParaRPr lang="en-US" altLang="en-US">
              <a:solidFill>
                <a:srgbClr val="000000"/>
              </a:solidFill>
              <a:latin typeface="Helvetica" panose="020B0604020202020204" pitchFamily="34" charset="0"/>
            </a:endParaRPr>
          </a:p>
        </p:txBody>
      </p:sp>
      <p:sp>
        <p:nvSpPr>
          <p:cNvPr id="111620" name="Slide Number Placeholder 3">
            <a:extLst>
              <a:ext uri="{FF2B5EF4-FFF2-40B4-BE49-F238E27FC236}">
                <a16:creationId xmlns:a16="http://schemas.microsoft.com/office/drawing/2014/main" xmlns="" id="{377C702E-2E34-4082-A976-E7513B95BF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0859E686-142B-46A4-B8A0-FC78AC582DF5}" type="slidenum">
              <a:rPr lang="en-US" altLang="en-US" sz="1300"/>
              <a:pPr/>
              <a:t>55</a:t>
            </a:fld>
            <a:endParaRPr lang="en-US" altLang="en-US" sz="1300"/>
          </a:p>
        </p:txBody>
      </p:sp>
    </p:spTree>
    <p:extLst>
      <p:ext uri="{BB962C8B-B14F-4D97-AF65-F5344CB8AC3E}">
        <p14:creationId xmlns:p14="http://schemas.microsoft.com/office/powerpoint/2010/main" val="311002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xmlns="" id="{41981669-2808-4CAB-A4D4-8429BD9D2D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xmlns="" id="{0330C1BC-E2DD-4E3F-90BE-4A6248B75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5716" name="Slide Number Placeholder 3">
            <a:extLst>
              <a:ext uri="{FF2B5EF4-FFF2-40B4-BE49-F238E27FC236}">
                <a16:creationId xmlns:a16="http://schemas.microsoft.com/office/drawing/2014/main" xmlns="" id="{80DD086E-5935-4579-96CD-17FDFAB33C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E8758E97-529C-4F9D-B781-C9B9F9B22F5D}" type="slidenum">
              <a:rPr lang="en-US" altLang="en-US" sz="1300"/>
              <a:pPr/>
              <a:t>56</a:t>
            </a:fld>
            <a:endParaRPr lang="en-US" altLang="en-US" sz="1300" dirty="0"/>
          </a:p>
        </p:txBody>
      </p:sp>
    </p:spTree>
    <p:extLst>
      <p:ext uri="{BB962C8B-B14F-4D97-AF65-F5344CB8AC3E}">
        <p14:creationId xmlns:p14="http://schemas.microsoft.com/office/powerpoint/2010/main" val="267480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xmlns="" id="{41981669-2808-4CAB-A4D4-8429BD9D2D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xmlns="" id="{0330C1BC-E2DD-4E3F-90BE-4A6248B75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5716" name="Slide Number Placeholder 3">
            <a:extLst>
              <a:ext uri="{FF2B5EF4-FFF2-40B4-BE49-F238E27FC236}">
                <a16:creationId xmlns:a16="http://schemas.microsoft.com/office/drawing/2014/main" xmlns="" id="{80DD086E-5935-4579-96CD-17FDFAB33C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E8758E97-529C-4F9D-B781-C9B9F9B22F5D}" type="slidenum">
              <a:rPr lang="en-US" altLang="en-US" sz="1300"/>
              <a:pPr/>
              <a:t>57</a:t>
            </a:fld>
            <a:endParaRPr lang="en-US" altLang="en-US" sz="1300" dirty="0"/>
          </a:p>
        </p:txBody>
      </p:sp>
    </p:spTree>
    <p:extLst>
      <p:ext uri="{BB962C8B-B14F-4D97-AF65-F5344CB8AC3E}">
        <p14:creationId xmlns:p14="http://schemas.microsoft.com/office/powerpoint/2010/main" val="190994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xmlns="" id="{A71259DA-DD14-4D77-9FD7-366486F7E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xmlns="" id="{FF72AA4C-976D-4325-BBB3-A95769768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a:extLst>
              <a:ext uri="{FF2B5EF4-FFF2-40B4-BE49-F238E27FC236}">
                <a16:creationId xmlns:a16="http://schemas.microsoft.com/office/drawing/2014/main" xmlns="" id="{A51C3CA2-AC1A-412F-9C7A-EF0C3F62B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F5B939ED-A905-4D32-9519-CEF444775B29}" type="slidenum">
              <a:rPr lang="en-US" altLang="en-US" sz="1300"/>
              <a:pPr/>
              <a:t>58</a:t>
            </a:fld>
            <a:endParaRPr lang="en-US" altLang="en-US" sz="1300" dirty="0"/>
          </a:p>
        </p:txBody>
      </p:sp>
    </p:spTree>
    <p:extLst>
      <p:ext uri="{BB962C8B-B14F-4D97-AF65-F5344CB8AC3E}">
        <p14:creationId xmlns:p14="http://schemas.microsoft.com/office/powerpoint/2010/main" val="303648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xmlns="" id="{F0C03EE1-9DEF-46D0-BE15-D32A658E4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xmlns="" id="{BD7E4F69-81F1-436C-B5A7-2F6D5D60BE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a:extLst>
              <a:ext uri="{FF2B5EF4-FFF2-40B4-BE49-F238E27FC236}">
                <a16:creationId xmlns:a16="http://schemas.microsoft.com/office/drawing/2014/main" xmlns="" id="{0720F220-887A-4A5B-8D64-49E63E9916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80B0D562-859E-47B1-B427-4CE257DD4D93}" type="slidenum">
              <a:rPr lang="en-US" altLang="en-US" sz="1300"/>
              <a:pPr/>
              <a:t>59</a:t>
            </a:fld>
            <a:endParaRPr lang="en-US" altLang="en-US" sz="1300" dirty="0"/>
          </a:p>
        </p:txBody>
      </p:sp>
    </p:spTree>
    <p:extLst>
      <p:ext uri="{BB962C8B-B14F-4D97-AF65-F5344CB8AC3E}">
        <p14:creationId xmlns:p14="http://schemas.microsoft.com/office/powerpoint/2010/main" val="109615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Pretty</a:t>
            </a:r>
            <a:r>
              <a:rPr lang="es-ES" dirty="0"/>
              <a:t> flat </a:t>
            </a:r>
            <a:r>
              <a:rPr lang="es-ES" dirty="0" err="1"/>
              <a:t>before</a:t>
            </a:r>
            <a:r>
              <a:rPr lang="es-ES" dirty="0"/>
              <a:t> 1950, </a:t>
            </a:r>
            <a:r>
              <a:rPr lang="es-ES" dirty="0" err="1"/>
              <a:t>even</a:t>
            </a:r>
            <a:r>
              <a:rPr lang="es-ES" dirty="0"/>
              <a:t> </a:t>
            </a:r>
            <a:r>
              <a:rPr lang="es-ES" dirty="0" err="1"/>
              <a:t>declining</a:t>
            </a:r>
            <a:r>
              <a:rPr lang="es-ES" dirty="0"/>
              <a:t>, </a:t>
            </a:r>
            <a:r>
              <a:rPr lang="es-ES" dirty="0" err="1"/>
              <a:t>then</a:t>
            </a:r>
            <a:r>
              <a:rPr lang="es-ES" dirty="0"/>
              <a:t> </a:t>
            </a:r>
            <a:r>
              <a:rPr lang="es-ES" dirty="0" err="1"/>
              <a:t>increase</a:t>
            </a:r>
            <a:r>
              <a:rPr lang="es-ES" dirty="0"/>
              <a:t> (40 </a:t>
            </a:r>
            <a:r>
              <a:rPr lang="es-ES" dirty="0" err="1"/>
              <a:t>to</a:t>
            </a:r>
            <a:r>
              <a:rPr lang="es-ES" dirty="0"/>
              <a:t> 60%).</a:t>
            </a:r>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4</a:t>
            </a:fld>
            <a:endParaRPr lang="es-ES"/>
          </a:p>
        </p:txBody>
      </p:sp>
    </p:spTree>
    <p:extLst>
      <p:ext uri="{BB962C8B-B14F-4D97-AF65-F5344CB8AC3E}">
        <p14:creationId xmlns:p14="http://schemas.microsoft.com/office/powerpoint/2010/main" val="138684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xmlns="" id="{8DA0DA6D-C641-48BD-B2D4-971684263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xmlns="" id="{9D6777B5-4AD5-48E1-ADE3-70B73657A6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4148" name="Slide Number Placeholder 3">
            <a:extLst>
              <a:ext uri="{FF2B5EF4-FFF2-40B4-BE49-F238E27FC236}">
                <a16:creationId xmlns:a16="http://schemas.microsoft.com/office/drawing/2014/main" xmlns="" id="{D26521F5-4DA9-405B-9798-9B2AD1CDE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2AA77D93-4B35-47FA-82DB-270A80E20000}" type="slidenum">
              <a:rPr lang="en-US" altLang="en-US" sz="1300"/>
              <a:pPr/>
              <a:t>60</a:t>
            </a:fld>
            <a:endParaRPr lang="en-US" altLang="en-US" sz="1300" dirty="0"/>
          </a:p>
        </p:txBody>
      </p:sp>
    </p:spTree>
    <p:extLst>
      <p:ext uri="{BB962C8B-B14F-4D97-AF65-F5344CB8AC3E}">
        <p14:creationId xmlns:p14="http://schemas.microsoft.com/office/powerpoint/2010/main" val="219201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xmlns="" id="{DE49B63C-EF6F-4643-83CD-FF09B1872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xmlns="" id="{BF07DCBE-A3C3-4B39-848F-8ED9A700C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6196" name="Slide Number Placeholder 3">
            <a:extLst>
              <a:ext uri="{FF2B5EF4-FFF2-40B4-BE49-F238E27FC236}">
                <a16:creationId xmlns:a16="http://schemas.microsoft.com/office/drawing/2014/main" xmlns="" id="{875126F0-A2A9-49DA-A406-384EC5A18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916AC418-EA72-4F01-9C03-F34E57B4349F}" type="slidenum">
              <a:rPr lang="en-US" altLang="en-US" sz="1300"/>
              <a:pPr/>
              <a:t>61</a:t>
            </a:fld>
            <a:endParaRPr lang="en-US" altLang="en-US" sz="1300" dirty="0"/>
          </a:p>
        </p:txBody>
      </p:sp>
    </p:spTree>
    <p:extLst>
      <p:ext uri="{BB962C8B-B14F-4D97-AF65-F5344CB8AC3E}">
        <p14:creationId xmlns:p14="http://schemas.microsoft.com/office/powerpoint/2010/main" val="106317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xmlns="" id="{8DA0DA6D-C641-48BD-B2D4-971684263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xmlns="" id="{9D6777B5-4AD5-48E1-ADE3-70B73657A6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4148" name="Slide Number Placeholder 3">
            <a:extLst>
              <a:ext uri="{FF2B5EF4-FFF2-40B4-BE49-F238E27FC236}">
                <a16:creationId xmlns:a16="http://schemas.microsoft.com/office/drawing/2014/main" xmlns="" id="{D26521F5-4DA9-405B-9798-9B2AD1CDE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2AA77D93-4B35-47FA-82DB-270A80E20000}" type="slidenum">
              <a:rPr lang="en-US" altLang="en-US" sz="1300"/>
              <a:pPr/>
              <a:t>62</a:t>
            </a:fld>
            <a:endParaRPr lang="en-US" altLang="en-US" sz="1300"/>
          </a:p>
        </p:txBody>
      </p:sp>
    </p:spTree>
    <p:extLst>
      <p:ext uri="{BB962C8B-B14F-4D97-AF65-F5344CB8AC3E}">
        <p14:creationId xmlns:p14="http://schemas.microsoft.com/office/powerpoint/2010/main" val="406783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xmlns="" id="{8DA0DA6D-C641-48BD-B2D4-971684263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xmlns="" id="{9D6777B5-4AD5-48E1-ADE3-70B73657A6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4148" name="Slide Number Placeholder 3">
            <a:extLst>
              <a:ext uri="{FF2B5EF4-FFF2-40B4-BE49-F238E27FC236}">
                <a16:creationId xmlns:a16="http://schemas.microsoft.com/office/drawing/2014/main" xmlns="" id="{D26521F5-4DA9-405B-9798-9B2AD1CDEF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2AA77D93-4B35-47FA-82DB-270A80E20000}" type="slidenum">
              <a:rPr lang="en-US" altLang="en-US" sz="1300"/>
              <a:pPr/>
              <a:t>63</a:t>
            </a:fld>
            <a:endParaRPr lang="en-US" altLang="en-US" sz="1300"/>
          </a:p>
        </p:txBody>
      </p:sp>
    </p:spTree>
    <p:extLst>
      <p:ext uri="{BB962C8B-B14F-4D97-AF65-F5344CB8AC3E}">
        <p14:creationId xmlns:p14="http://schemas.microsoft.com/office/powerpoint/2010/main" val="238617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Pretty</a:t>
            </a:r>
            <a:r>
              <a:rPr lang="es-ES" dirty="0"/>
              <a:t> flat </a:t>
            </a:r>
            <a:r>
              <a:rPr lang="es-ES" dirty="0" err="1"/>
              <a:t>before</a:t>
            </a:r>
            <a:r>
              <a:rPr lang="es-ES" dirty="0"/>
              <a:t> 1950, </a:t>
            </a:r>
            <a:r>
              <a:rPr lang="es-ES" dirty="0" err="1"/>
              <a:t>even</a:t>
            </a:r>
            <a:r>
              <a:rPr lang="es-ES" dirty="0"/>
              <a:t> </a:t>
            </a:r>
            <a:r>
              <a:rPr lang="es-ES" dirty="0" err="1"/>
              <a:t>declining</a:t>
            </a:r>
            <a:r>
              <a:rPr lang="es-ES" dirty="0"/>
              <a:t>, </a:t>
            </a:r>
            <a:r>
              <a:rPr lang="es-ES" dirty="0" err="1"/>
              <a:t>then</a:t>
            </a:r>
            <a:r>
              <a:rPr lang="es-ES" dirty="0"/>
              <a:t> </a:t>
            </a:r>
            <a:r>
              <a:rPr lang="es-ES" dirty="0" err="1"/>
              <a:t>increase</a:t>
            </a:r>
            <a:r>
              <a:rPr lang="es-ES" dirty="0"/>
              <a:t> (40 </a:t>
            </a:r>
            <a:r>
              <a:rPr lang="es-ES" dirty="0" err="1"/>
              <a:t>to</a:t>
            </a:r>
            <a:r>
              <a:rPr lang="es-ES" dirty="0"/>
              <a:t> 60%).</a:t>
            </a:r>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5</a:t>
            </a:fld>
            <a:endParaRPr lang="es-ES"/>
          </a:p>
        </p:txBody>
      </p:sp>
    </p:spTree>
    <p:extLst>
      <p:ext uri="{BB962C8B-B14F-4D97-AF65-F5344CB8AC3E}">
        <p14:creationId xmlns:p14="http://schemas.microsoft.com/office/powerpoint/2010/main" val="66964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Very</a:t>
            </a:r>
            <a:r>
              <a:rPr lang="es-ES" dirty="0"/>
              <a:t> similar </a:t>
            </a:r>
            <a:r>
              <a:rPr lang="es-ES" dirty="0" err="1"/>
              <a:t>trends</a:t>
            </a:r>
            <a:r>
              <a:rPr lang="es-ES" dirty="0"/>
              <a:t>!</a:t>
            </a:r>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10</a:t>
            </a:fld>
            <a:endParaRPr lang="es-ES"/>
          </a:p>
        </p:txBody>
      </p:sp>
    </p:spTree>
    <p:extLst>
      <p:ext uri="{BB962C8B-B14F-4D97-AF65-F5344CB8AC3E}">
        <p14:creationId xmlns:p14="http://schemas.microsoft.com/office/powerpoint/2010/main" val="246810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Pretty</a:t>
            </a:r>
            <a:r>
              <a:rPr lang="es-ES" dirty="0"/>
              <a:t> flat </a:t>
            </a:r>
            <a:r>
              <a:rPr lang="es-ES" dirty="0" err="1"/>
              <a:t>before</a:t>
            </a:r>
            <a:r>
              <a:rPr lang="es-ES" dirty="0"/>
              <a:t> 1950, </a:t>
            </a:r>
            <a:r>
              <a:rPr lang="es-ES" dirty="0" err="1"/>
              <a:t>even</a:t>
            </a:r>
            <a:r>
              <a:rPr lang="es-ES" dirty="0"/>
              <a:t> </a:t>
            </a:r>
            <a:r>
              <a:rPr lang="es-ES" dirty="0" err="1"/>
              <a:t>declining</a:t>
            </a:r>
            <a:r>
              <a:rPr lang="es-ES" dirty="0"/>
              <a:t>, </a:t>
            </a:r>
            <a:r>
              <a:rPr lang="es-ES" dirty="0" err="1"/>
              <a:t>then</a:t>
            </a:r>
            <a:r>
              <a:rPr lang="es-ES" dirty="0"/>
              <a:t> </a:t>
            </a:r>
            <a:r>
              <a:rPr lang="es-ES" dirty="0" err="1"/>
              <a:t>increase</a:t>
            </a:r>
            <a:r>
              <a:rPr lang="es-ES" dirty="0"/>
              <a:t> (40 </a:t>
            </a:r>
            <a:r>
              <a:rPr lang="es-ES" dirty="0" err="1"/>
              <a:t>to</a:t>
            </a:r>
            <a:r>
              <a:rPr lang="es-ES" dirty="0"/>
              <a:t> 60%).</a:t>
            </a:r>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12</a:t>
            </a:fld>
            <a:endParaRPr lang="es-ES"/>
          </a:p>
        </p:txBody>
      </p:sp>
    </p:spTree>
    <p:extLst>
      <p:ext uri="{BB962C8B-B14F-4D97-AF65-F5344CB8AC3E}">
        <p14:creationId xmlns:p14="http://schemas.microsoft.com/office/powerpoint/2010/main" val="265737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From</a:t>
            </a:r>
            <a:r>
              <a:rPr lang="es-ES" dirty="0"/>
              <a:t> 60 </a:t>
            </a:r>
            <a:r>
              <a:rPr lang="es-ES" dirty="0" err="1"/>
              <a:t>to</a:t>
            </a:r>
            <a:r>
              <a:rPr lang="es-ES" dirty="0"/>
              <a:t> 80%</a:t>
            </a:r>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14</a:t>
            </a:fld>
            <a:endParaRPr lang="es-ES"/>
          </a:p>
        </p:txBody>
      </p:sp>
    </p:spTree>
    <p:extLst>
      <p:ext uri="{BB962C8B-B14F-4D97-AF65-F5344CB8AC3E}">
        <p14:creationId xmlns:p14="http://schemas.microsoft.com/office/powerpoint/2010/main" val="42916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Much</a:t>
            </a:r>
            <a:r>
              <a:rPr lang="es-ES" dirty="0"/>
              <a:t> </a:t>
            </a:r>
            <a:r>
              <a:rPr lang="es-ES" dirty="0" err="1"/>
              <a:t>flatter</a:t>
            </a:r>
            <a:r>
              <a:rPr lang="es-ES" dirty="0"/>
              <a:t>! </a:t>
            </a:r>
            <a:r>
              <a:rPr lang="es-ES" dirty="0" err="1"/>
              <a:t>Already</a:t>
            </a:r>
            <a:r>
              <a:rPr lang="es-ES" dirty="0"/>
              <a:t> 80%</a:t>
            </a:r>
            <a:r>
              <a:rPr lang="es-ES" baseline="0" dirty="0"/>
              <a:t> in 1970’s.</a:t>
            </a:r>
            <a:endParaRPr lang="es-ES" dirty="0"/>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15</a:t>
            </a:fld>
            <a:endParaRPr lang="es-ES"/>
          </a:p>
        </p:txBody>
      </p:sp>
    </p:spTree>
    <p:extLst>
      <p:ext uri="{BB962C8B-B14F-4D97-AF65-F5344CB8AC3E}">
        <p14:creationId xmlns:p14="http://schemas.microsoft.com/office/powerpoint/2010/main" val="234264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Much</a:t>
            </a:r>
            <a:r>
              <a:rPr lang="es-ES" dirty="0"/>
              <a:t> </a:t>
            </a:r>
            <a:r>
              <a:rPr lang="es-ES" dirty="0" err="1"/>
              <a:t>flatter</a:t>
            </a:r>
            <a:r>
              <a:rPr lang="es-ES" dirty="0"/>
              <a:t>! </a:t>
            </a:r>
            <a:r>
              <a:rPr lang="es-ES" dirty="0" err="1"/>
              <a:t>Already</a:t>
            </a:r>
            <a:r>
              <a:rPr lang="es-ES" dirty="0"/>
              <a:t> 80%</a:t>
            </a:r>
            <a:r>
              <a:rPr lang="es-ES" baseline="0" dirty="0"/>
              <a:t> in 1970’s.</a:t>
            </a:r>
            <a:endParaRPr lang="es-ES" dirty="0"/>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16</a:t>
            </a:fld>
            <a:endParaRPr lang="es-ES"/>
          </a:p>
        </p:txBody>
      </p:sp>
    </p:spTree>
    <p:extLst>
      <p:ext uri="{BB962C8B-B14F-4D97-AF65-F5344CB8AC3E}">
        <p14:creationId xmlns:p14="http://schemas.microsoft.com/office/powerpoint/2010/main" val="142193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Much</a:t>
            </a:r>
            <a:r>
              <a:rPr lang="es-ES" dirty="0"/>
              <a:t> </a:t>
            </a:r>
            <a:r>
              <a:rPr lang="es-ES" dirty="0" err="1"/>
              <a:t>flatter</a:t>
            </a:r>
            <a:r>
              <a:rPr lang="es-ES" dirty="0"/>
              <a:t>! </a:t>
            </a:r>
            <a:r>
              <a:rPr lang="es-ES" dirty="0" err="1"/>
              <a:t>Already</a:t>
            </a:r>
            <a:r>
              <a:rPr lang="es-ES" dirty="0"/>
              <a:t> 80%</a:t>
            </a:r>
            <a:r>
              <a:rPr lang="es-ES" baseline="0" dirty="0"/>
              <a:t> in 1970’s.</a:t>
            </a:r>
            <a:endParaRPr lang="es-ES" dirty="0"/>
          </a:p>
        </p:txBody>
      </p:sp>
      <p:sp>
        <p:nvSpPr>
          <p:cNvPr id="4" name="3 Marcador de número de diapositiva"/>
          <p:cNvSpPr>
            <a:spLocks noGrp="1"/>
          </p:cNvSpPr>
          <p:nvPr>
            <p:ph type="sldNum" sz="quarter" idx="10"/>
          </p:nvPr>
        </p:nvSpPr>
        <p:spPr/>
        <p:txBody>
          <a:bodyPr/>
          <a:lstStyle/>
          <a:p>
            <a:fld id="{91B547F7-FE58-48A2-AC5F-0C866AC10E45}" type="slidenum">
              <a:rPr lang="es-ES" smtClean="0"/>
              <a:pPr/>
              <a:t>22</a:t>
            </a:fld>
            <a:endParaRPr lang="es-ES"/>
          </a:p>
        </p:txBody>
      </p:sp>
    </p:spTree>
    <p:extLst>
      <p:ext uri="{BB962C8B-B14F-4D97-AF65-F5344CB8AC3E}">
        <p14:creationId xmlns:p14="http://schemas.microsoft.com/office/powerpoint/2010/main" val="236609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209FEFF-4869-48F8-BB24-6B7BB120B304}" type="datetime1">
              <a:rPr lang="de-DE" smtClean="0"/>
              <a:t>04.02.2019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118597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69BDBD-263E-40C1-978E-9BE89BB24D71}" type="datetime1">
              <a:rPr lang="de-DE" smtClean="0"/>
              <a:t>04.02.2019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317947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0"/>
            <a:ext cx="80772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6F78B6-E022-4C02-98E6-8EFB8789703E}" type="datetime1">
              <a:rPr lang="de-DE" smtClean="0"/>
              <a:t>04.02.2019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47361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C3FDB8-8691-4B4E-A8A0-647417C1A48D}" type="datetime1">
              <a:rPr lang="de-DE" smtClean="0"/>
              <a:t>04.02.2019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67318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7384F4-71B2-42AE-9B1A-C0318F39F4DE}" type="datetime1">
              <a:rPr lang="de-DE" smtClean="0"/>
              <a:t>04.02.2019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135655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5FD23DB-BEAA-4FA0-92CC-C205BC343FAA}" type="datetime1">
              <a:rPr lang="de-DE" smtClean="0"/>
              <a:t>04.02.2019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108004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B4CEED0-9AA2-48B3-A987-24823DB9E0FB}" type="datetime1">
              <a:rPr lang="de-DE" smtClean="0"/>
              <a:t>04.02.2019</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32504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8094CA3-9896-400B-8106-508589951314}" type="datetime1">
              <a:rPr lang="de-DE" smtClean="0"/>
              <a:t>04.02.2019</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218864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6F0E3B-B7D5-4BE9-BE32-12287AF16FB0}" type="datetime1">
              <a:rPr lang="de-DE" smtClean="0"/>
              <a:t>04.02.2019</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204556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EB24F6-ED8D-4D9F-9F84-D61C0F6CFF5D}" type="datetime1">
              <a:rPr lang="de-DE" smtClean="0"/>
              <a:t>04.02.2019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37837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ED1D506-DE0D-4265-BD8B-D0660688725E}" type="datetime1">
              <a:rPr lang="de-DE" smtClean="0"/>
              <a:t>04.02.2019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3BC89434-61BC-45B0-B28C-B824B3628714}" type="slidenum">
              <a:rPr lang="de-DE" smtClean="0"/>
              <a:t>‹N°›</a:t>
            </a:fld>
            <a:endParaRPr lang="de-DE"/>
          </a:p>
        </p:txBody>
      </p:sp>
    </p:spTree>
    <p:extLst>
      <p:ext uri="{BB962C8B-B14F-4D97-AF65-F5344CB8AC3E}">
        <p14:creationId xmlns:p14="http://schemas.microsoft.com/office/powerpoint/2010/main" val="295232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D53F231F-046E-4026-A2F2-B5F81EFB01D4}" type="datetime1">
              <a:rPr lang="de-DE" smtClean="0"/>
              <a:pPr/>
              <a:t>04.02.2019</a:t>
            </a:fld>
            <a:endParaRPr lang="de-DE"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de-DE"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3BC89434-61BC-45B0-B28C-B824B3628714}" type="slidenum">
              <a:rPr lang="de-DE" smtClean="0"/>
              <a:pPr/>
              <a:t>‹N°›</a:t>
            </a:fld>
            <a:endParaRPr lang="de-DE" dirty="0"/>
          </a:p>
        </p:txBody>
      </p:sp>
    </p:spTree>
    <p:extLst>
      <p:ext uri="{BB962C8B-B14F-4D97-AF65-F5344CB8AC3E}">
        <p14:creationId xmlns:p14="http://schemas.microsoft.com/office/powerpoint/2010/main" val="39152480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069FC1E-5117-5841-B191-6A08407C3F63}"/>
              </a:ext>
            </a:extLst>
          </p:cNvPr>
          <p:cNvSpPr>
            <a:spLocks noGrp="1"/>
          </p:cNvSpPr>
          <p:nvPr>
            <p:ph type="sldNum" sz="quarter" idx="12"/>
          </p:nvPr>
        </p:nvSpPr>
        <p:spPr/>
        <p:txBody>
          <a:bodyPr/>
          <a:lstStyle/>
          <a:p>
            <a:fld id="{3BC89434-61BC-45B0-B28C-B824B3628714}" type="slidenum">
              <a:rPr lang="de-DE" smtClean="0"/>
              <a:t>1</a:t>
            </a:fld>
            <a:endParaRPr lang="de-DE"/>
          </a:p>
        </p:txBody>
      </p:sp>
      <p:pic>
        <p:nvPicPr>
          <p:cNvPr id="5" name="Image 4">
            <a:extLst>
              <a:ext uri="{FF2B5EF4-FFF2-40B4-BE49-F238E27FC236}">
                <a16:creationId xmlns:a16="http://schemas.microsoft.com/office/drawing/2014/main" xmlns="" id="{999241BD-7EC1-3545-80B6-AE3B39C0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00" y="1078082"/>
            <a:ext cx="8024861" cy="4293677"/>
          </a:xfrm>
          <a:prstGeom prst="rect">
            <a:avLst/>
          </a:prstGeom>
        </p:spPr>
      </p:pic>
      <p:pic>
        <p:nvPicPr>
          <p:cNvPr id="6" name="Image 5">
            <a:extLst>
              <a:ext uri="{FF2B5EF4-FFF2-40B4-BE49-F238E27FC236}">
                <a16:creationId xmlns:a16="http://schemas.microsoft.com/office/drawing/2014/main" xmlns="" id="{5C35B666-1B9C-E544-A3BB-B3B1B827F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098" y="5712201"/>
            <a:ext cx="837582" cy="424723"/>
          </a:xfrm>
          <a:prstGeom prst="rect">
            <a:avLst/>
          </a:prstGeom>
        </p:spPr>
      </p:pic>
      <p:pic>
        <p:nvPicPr>
          <p:cNvPr id="7" name="Image 6">
            <a:extLst>
              <a:ext uri="{FF2B5EF4-FFF2-40B4-BE49-F238E27FC236}">
                <a16:creationId xmlns:a16="http://schemas.microsoft.com/office/drawing/2014/main" xmlns="" id="{DFCACE2F-F981-504C-A04E-2FEA8BAD7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012" y="5793618"/>
            <a:ext cx="1136884" cy="301161"/>
          </a:xfrm>
          <a:prstGeom prst="rect">
            <a:avLst/>
          </a:prstGeom>
        </p:spPr>
      </p:pic>
      <p:pic>
        <p:nvPicPr>
          <p:cNvPr id="8" name="Image 7">
            <a:extLst>
              <a:ext uri="{FF2B5EF4-FFF2-40B4-BE49-F238E27FC236}">
                <a16:creationId xmlns:a16="http://schemas.microsoft.com/office/drawing/2014/main" xmlns="" id="{0AECCDD7-F1A3-3242-8CA8-37DCD387A4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0746" y="5518483"/>
            <a:ext cx="776544" cy="776544"/>
          </a:xfrm>
          <a:prstGeom prst="rect">
            <a:avLst/>
          </a:prstGeom>
        </p:spPr>
      </p:pic>
      <p:pic>
        <p:nvPicPr>
          <p:cNvPr id="9" name="Image 8">
            <a:extLst>
              <a:ext uri="{FF2B5EF4-FFF2-40B4-BE49-F238E27FC236}">
                <a16:creationId xmlns:a16="http://schemas.microsoft.com/office/drawing/2014/main" xmlns="" id="{2FCB3D59-FE7E-6846-9FC9-8831210DFC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4453" y="6148649"/>
            <a:ext cx="4669475" cy="381029"/>
          </a:xfrm>
          <a:prstGeom prst="rect">
            <a:avLst/>
          </a:prstGeom>
        </p:spPr>
      </p:pic>
      <p:pic>
        <p:nvPicPr>
          <p:cNvPr id="10" name="Image 9">
            <a:extLst>
              <a:ext uri="{FF2B5EF4-FFF2-40B4-BE49-F238E27FC236}">
                <a16:creationId xmlns:a16="http://schemas.microsoft.com/office/drawing/2014/main" xmlns="" id="{3F351E90-BD59-9C41-916C-57BA94866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2200" y="5688106"/>
            <a:ext cx="858339" cy="462182"/>
          </a:xfrm>
          <a:prstGeom prst="rect">
            <a:avLst/>
          </a:prstGeom>
        </p:spPr>
      </p:pic>
    </p:spTree>
    <p:extLst>
      <p:ext uri="{BB962C8B-B14F-4D97-AF65-F5344CB8AC3E}">
        <p14:creationId xmlns:p14="http://schemas.microsoft.com/office/powerpoint/2010/main" val="211372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92088"/>
          </a:xfrm>
        </p:spPr>
        <p:txBody>
          <a:bodyPr>
            <a:normAutofit/>
          </a:bodyPr>
          <a:lstStyle/>
          <a:p>
            <a:r>
              <a:rPr lang="es-ES" sz="3200" dirty="0" err="1">
                <a:solidFill>
                  <a:srgbClr val="0070C0"/>
                </a:solidFill>
                <a:latin typeface="Klavika"/>
                <a:cs typeface="Times New Roman" panose="02020603050405020304" pitchFamily="18" charset="0"/>
              </a:rPr>
              <a:t>Participation</a:t>
            </a:r>
            <a:r>
              <a:rPr lang="es-ES" sz="3200" dirty="0">
                <a:solidFill>
                  <a:srgbClr val="0070C0"/>
                </a:solidFill>
                <a:latin typeface="Klavika"/>
                <a:cs typeface="Times New Roman" panose="02020603050405020304" pitchFamily="18" charset="0"/>
              </a:rPr>
              <a:t> </a:t>
            </a:r>
            <a:r>
              <a:rPr lang="es-ES" sz="3200" dirty="0" err="1">
                <a:solidFill>
                  <a:srgbClr val="0070C0"/>
                </a:solidFill>
                <a:latin typeface="Klavika"/>
                <a:cs typeface="Times New Roman" panose="02020603050405020304" pitchFamily="18" charset="0"/>
              </a:rPr>
              <a:t>au</a:t>
            </a:r>
            <a:r>
              <a:rPr lang="es-ES" sz="3200" dirty="0">
                <a:solidFill>
                  <a:srgbClr val="0070C0"/>
                </a:solidFill>
                <a:latin typeface="Klavika"/>
                <a:cs typeface="Times New Roman" panose="02020603050405020304" pitchFamily="18" charset="0"/>
              </a:rPr>
              <a:t> marché du </a:t>
            </a:r>
            <a:r>
              <a:rPr lang="es-ES" sz="3200" dirty="0" err="1">
                <a:solidFill>
                  <a:srgbClr val="0070C0"/>
                </a:solidFill>
                <a:latin typeface="Klavika"/>
                <a:cs typeface="Times New Roman" panose="02020603050405020304" pitchFamily="18" charset="0"/>
              </a:rPr>
              <a:t>travail</a:t>
            </a:r>
            <a:r>
              <a:rPr lang="es-ES" sz="3200" dirty="0">
                <a:solidFill>
                  <a:srgbClr val="0070C0"/>
                </a:solidFill>
                <a:latin typeface="Klavika"/>
                <a:cs typeface="Times New Roman" panose="02020603050405020304" pitchFamily="18" charset="0"/>
              </a:rPr>
              <a:t>: </a:t>
            </a:r>
            <a:r>
              <a:rPr lang="es-ES" sz="3200" dirty="0" err="1">
                <a:solidFill>
                  <a:srgbClr val="0070C0"/>
                </a:solidFill>
                <a:latin typeface="Klavika"/>
                <a:cs typeface="Times New Roman" panose="02020603050405020304" pitchFamily="18" charset="0"/>
              </a:rPr>
              <a:t>Femmes</a:t>
            </a:r>
            <a:endParaRPr lang="es-ES" sz="3200" dirty="0">
              <a:solidFill>
                <a:srgbClr val="0070C0"/>
              </a:solidFill>
              <a:latin typeface="Klavika"/>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10</a:t>
            </a:fld>
            <a:endParaRPr lang="es-ES"/>
          </a:p>
        </p:txBody>
      </p:sp>
      <p:sp>
        <p:nvSpPr>
          <p:cNvPr id="3" name="Rectangle 2"/>
          <p:cNvSpPr/>
          <p:nvPr/>
        </p:nvSpPr>
        <p:spPr>
          <a:xfrm>
            <a:off x="1547664" y="1011198"/>
            <a:ext cx="864096" cy="401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p:cNvPicPr>
            <a:picLocks noChangeAspect="1"/>
          </p:cNvPicPr>
          <p:nvPr/>
        </p:nvPicPr>
        <p:blipFill>
          <a:blip r:embed="rId3"/>
          <a:stretch>
            <a:fillRect/>
          </a:stretch>
        </p:blipFill>
        <p:spPr>
          <a:xfrm>
            <a:off x="0" y="1082574"/>
            <a:ext cx="9144000" cy="5370762"/>
          </a:xfrm>
          <a:prstGeom prst="rect">
            <a:avLst/>
          </a:prstGeom>
        </p:spPr>
      </p:pic>
      <p:sp>
        <p:nvSpPr>
          <p:cNvPr id="6" name="Text Placeholder 3"/>
          <p:cNvSpPr txBox="1">
            <a:spLocks/>
          </p:cNvSpPr>
          <p:nvPr/>
        </p:nvSpPr>
        <p:spPr>
          <a:xfrm>
            <a:off x="990600" y="6400800"/>
            <a:ext cx="4877544"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Source: </a:t>
            </a:r>
            <a:r>
              <a:rPr lang="en-US" sz="1400" dirty="0" err="1"/>
              <a:t>Cahuc</a:t>
            </a:r>
            <a:r>
              <a:rPr lang="en-US" sz="1400" dirty="0"/>
              <a:t>, </a:t>
            </a:r>
            <a:r>
              <a:rPr lang="en-US" sz="1400" dirty="0" err="1"/>
              <a:t>Carcillo</a:t>
            </a:r>
            <a:r>
              <a:rPr lang="en-US" sz="1400" dirty="0"/>
              <a:t>, </a:t>
            </a:r>
            <a:r>
              <a:rPr lang="en-US" sz="1400" dirty="0" err="1"/>
              <a:t>Zylberberg</a:t>
            </a:r>
            <a:r>
              <a:rPr lang="en-US" sz="1400" dirty="0"/>
              <a:t> (2014)</a:t>
            </a:r>
          </a:p>
        </p:txBody>
      </p:sp>
    </p:spTree>
    <p:extLst>
      <p:ext uri="{BB962C8B-B14F-4D97-AF65-F5344CB8AC3E}">
        <p14:creationId xmlns:p14="http://schemas.microsoft.com/office/powerpoint/2010/main" val="224771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latin typeface="Klavika" panose="02000000000000000000" pitchFamily="2" charset="0"/>
                <a:cs typeface="Times New Roman" panose="02020603050405020304" pitchFamily="18" charset="0"/>
              </a:rPr>
              <a:t>Plafonnement de la participation des femmes dans plusieurs pays depuis le</a:t>
            </a:r>
            <a:r>
              <a:rPr lang="fr-FR" sz="2600" noProof="0" dirty="0">
                <a:latin typeface="Klavika" panose="02000000000000000000" pitchFamily="2" charset="0"/>
                <a:cs typeface="Times New Roman" panose="02020603050405020304" pitchFamily="18" charset="0"/>
              </a:rPr>
              <a:t> milieu des années 1990.</a:t>
            </a:r>
          </a:p>
          <a:p>
            <a:pPr>
              <a:spcBef>
                <a:spcPts val="1200"/>
              </a:spcBef>
            </a:pPr>
            <a:r>
              <a:rPr lang="fr-FR" sz="2600" dirty="0">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En France, 24 % de moins</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Femmes et hommes choisissent des différents études et métiers.</a:t>
            </a:r>
            <a:endParaRPr lang="fr-FR" sz="2600" noProof="0" dirty="0">
              <a:solidFill>
                <a:schemeClr val="bg1">
                  <a:lumMod val="75000"/>
                </a:schemeClr>
              </a:solidFill>
              <a:latin typeface="Klavika" panose="02000000000000000000" pitchFamily="2" charset="0"/>
              <a:cs typeface="Times New Roman" panose="02020603050405020304" pitchFamily="18" charset="0"/>
            </a:endParaRP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11</a:t>
            </a:fld>
            <a:endParaRPr lang="de-DE"/>
          </a:p>
        </p:txBody>
      </p:sp>
    </p:spTree>
    <p:extLst>
      <p:ext uri="{BB962C8B-B14F-4D97-AF65-F5344CB8AC3E}">
        <p14:creationId xmlns:p14="http://schemas.microsoft.com/office/powerpoint/2010/main" val="408413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E700117-D0C8-4CC5-8C3A-16208721E0BC}"/>
              </a:ext>
            </a:extLst>
          </p:cNvPr>
          <p:cNvPicPr>
            <a:picLocks noChangeAspect="1"/>
          </p:cNvPicPr>
          <p:nvPr/>
        </p:nvPicPr>
        <p:blipFill>
          <a:blip r:embed="rId3"/>
          <a:stretch>
            <a:fillRect/>
          </a:stretch>
        </p:blipFill>
        <p:spPr>
          <a:xfrm>
            <a:off x="457200" y="1051757"/>
            <a:ext cx="8451312" cy="5900227"/>
          </a:xfrm>
          <a:prstGeom prst="rect">
            <a:avLst/>
          </a:prstGeom>
        </p:spPr>
      </p:pic>
      <p:sp>
        <p:nvSpPr>
          <p:cNvPr id="3" name="2 Marcador de número de diapositiva"/>
          <p:cNvSpPr>
            <a:spLocks noGrp="1"/>
          </p:cNvSpPr>
          <p:nvPr>
            <p:ph type="sldNum" sz="quarter" idx="12"/>
          </p:nvPr>
        </p:nvSpPr>
        <p:spPr/>
        <p:txBody>
          <a:bodyPr/>
          <a:lstStyle/>
          <a:p>
            <a:fld id="{368944F1-1D28-44AE-88F9-B90D695D8A90}" type="slidenum">
              <a:rPr lang="es-ES" smtClean="0"/>
              <a:pPr/>
              <a:t>12</a:t>
            </a:fld>
            <a:endParaRPr lang="es-ES" dirty="0"/>
          </a:p>
        </p:txBody>
      </p:sp>
      <p:sp>
        <p:nvSpPr>
          <p:cNvPr id="6" name="1 Título"/>
          <p:cNvSpPr>
            <a:spLocks noGrp="1"/>
          </p:cNvSpPr>
          <p:nvPr>
            <p:ph type="title"/>
          </p:nvPr>
        </p:nvSpPr>
        <p:spPr>
          <a:xfrm>
            <a:off x="457200" y="188640"/>
            <a:ext cx="8229600" cy="1008112"/>
          </a:xfrm>
        </p:spPr>
        <p:txBody>
          <a:bodyPr>
            <a:normAutofit fontScale="90000"/>
          </a:bodyPr>
          <a:lstStyle/>
          <a:p>
            <a:pPr algn="l"/>
            <a:r>
              <a:rPr lang="fr-FR" sz="3600" dirty="0">
                <a:solidFill>
                  <a:srgbClr val="0070C0"/>
                </a:solidFill>
                <a:latin typeface="Klavika" panose="02000000000000000000" pitchFamily="2" charset="0"/>
                <a:cs typeface="Times New Roman" panose="02020603050405020304" pitchFamily="18" charset="0"/>
              </a:rPr>
              <a:t>Gestion du temps:</a:t>
            </a:r>
            <a:br>
              <a:rPr lang="fr-FR" sz="3600" dirty="0">
                <a:solidFill>
                  <a:srgbClr val="0070C0"/>
                </a:solidFill>
                <a:latin typeface="Klavika" panose="02000000000000000000" pitchFamily="2" charset="0"/>
                <a:cs typeface="Times New Roman" panose="02020603050405020304" pitchFamily="18" charset="0"/>
              </a:rPr>
            </a:br>
            <a:r>
              <a:rPr lang="fr-FR" sz="3600" dirty="0">
                <a:solidFill>
                  <a:srgbClr val="0070C0"/>
                </a:solidFill>
                <a:latin typeface="Klavika" panose="02000000000000000000" pitchFamily="2" charset="0"/>
                <a:cs typeface="Times New Roman" panose="02020603050405020304" pitchFamily="18" charset="0"/>
              </a:rPr>
              <a:t>Hommes et femmes, Enquête Emploi</a:t>
            </a:r>
            <a:endParaRPr lang="fr-FR" sz="3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23528" y="6144212"/>
            <a:ext cx="8451796" cy="807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7 Rectángulo"/>
          <p:cNvSpPr/>
          <p:nvPr/>
        </p:nvSpPr>
        <p:spPr>
          <a:xfrm>
            <a:off x="492688" y="6352145"/>
            <a:ext cx="5052986" cy="307777"/>
          </a:xfrm>
          <a:prstGeom prst="rect">
            <a:avLst/>
          </a:prstGeom>
        </p:spPr>
        <p:txBody>
          <a:bodyPr wrap="none">
            <a:spAutoFit/>
          </a:bodyPr>
          <a:lstStyle/>
          <a:p>
            <a:r>
              <a:rPr lang="es-ES" sz="1400" dirty="0" err="1">
                <a:latin typeface="Klavika" panose="02000000000000000000" pitchFamily="2" charset="0"/>
                <a:cs typeface="Times New Roman" panose="02020603050405020304" pitchFamily="18" charset="0"/>
              </a:rPr>
              <a:t>Source</a:t>
            </a:r>
            <a:r>
              <a:rPr lang="es-ES" sz="1400" dirty="0">
                <a:latin typeface="Klavika" panose="02000000000000000000" pitchFamily="2" charset="0"/>
                <a:cs typeface="Times New Roman" panose="02020603050405020304" pitchFamily="18" charset="0"/>
              </a:rPr>
              <a:t>: INSEE,</a:t>
            </a:r>
            <a:r>
              <a:rPr lang="fr-FR" sz="1400" dirty="0">
                <a:latin typeface="Klavika" panose="02000000000000000000" pitchFamily="2" charset="0"/>
                <a:cs typeface="Times New Roman" panose="02020603050405020304" pitchFamily="18" charset="0"/>
              </a:rPr>
              <a:t> ÉCONOMIE ET STATISTIQUE N° 478-479-480, 2015</a:t>
            </a:r>
            <a:endParaRPr lang="en-US" sz="1400" dirty="0">
              <a:latin typeface="Klavik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09132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latin typeface="Klavika" panose="02000000000000000000" pitchFamily="2" charset="0"/>
                <a:cs typeface="Times New Roman" panose="02020603050405020304" pitchFamily="18" charset="0"/>
              </a:rPr>
              <a:t>Plafonnement de la participation des femmes dans plusieurs pays depuis le</a:t>
            </a:r>
            <a:r>
              <a:rPr lang="fr-FR" sz="2600" noProof="0" dirty="0">
                <a:latin typeface="Klavika" panose="02000000000000000000" pitchFamily="2" charset="0"/>
                <a:cs typeface="Times New Roman" panose="02020603050405020304" pitchFamily="18" charset="0"/>
              </a:rPr>
              <a:t> milieu des années 1990.</a:t>
            </a:r>
          </a:p>
          <a:p>
            <a:pPr>
              <a:spcBef>
                <a:spcPts val="1200"/>
              </a:spcBef>
            </a:pPr>
            <a:r>
              <a:rPr lang="fr-FR" sz="2600" dirty="0">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En France, 24 % de moins</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Femmes et hommes choisissent des différents études et métiers.</a:t>
            </a:r>
            <a:endParaRPr lang="fr-FR" sz="2600" noProof="0" dirty="0">
              <a:solidFill>
                <a:schemeClr val="bg1">
                  <a:lumMod val="75000"/>
                </a:schemeClr>
              </a:solidFill>
              <a:latin typeface="Klavika" panose="02000000000000000000" pitchFamily="2" charset="0"/>
              <a:cs typeface="Times New Roman" panose="02020603050405020304" pitchFamily="18" charset="0"/>
            </a:endParaRP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13</a:t>
            </a:fld>
            <a:endParaRPr lang="de-DE"/>
          </a:p>
        </p:txBody>
      </p:sp>
    </p:spTree>
    <p:extLst>
      <p:ext uri="{BB962C8B-B14F-4D97-AF65-F5344CB8AC3E}">
        <p14:creationId xmlns:p14="http://schemas.microsoft.com/office/powerpoint/2010/main" val="363152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Revenus : ratio </a:t>
            </a:r>
            <a:r>
              <a:rPr lang="fr-FR" sz="3200" noProof="0" dirty="0">
                <a:solidFill>
                  <a:srgbClr val="0070C0"/>
                </a:solidFill>
                <a:latin typeface="Klavika" panose="02000000000000000000" pitchFamily="2" charset="0"/>
                <a:cs typeface="Times New Roman" panose="02020603050405020304" pitchFamily="18" charset="0"/>
              </a:rPr>
              <a:t>Femmes/Hommes, US</a:t>
            </a: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14</a:t>
            </a:fld>
            <a:endParaRPr lang="es-ES"/>
          </a:p>
        </p:txBody>
      </p:sp>
      <p:pic>
        <p:nvPicPr>
          <p:cNvPr id="5" name="Picture 2"/>
          <p:cNvPicPr>
            <a:picLocks noChangeAspect="1" noChangeArrowheads="1"/>
          </p:cNvPicPr>
          <p:nvPr/>
        </p:nvPicPr>
        <p:blipFill>
          <a:blip r:embed="rId3"/>
          <a:srcRect/>
          <a:stretch>
            <a:fillRect/>
          </a:stretch>
        </p:blipFill>
        <p:spPr bwMode="auto">
          <a:xfrm>
            <a:off x="1115616" y="1916832"/>
            <a:ext cx="5903130" cy="3429024"/>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643042" y="1857364"/>
            <a:ext cx="5955332" cy="3500462"/>
          </a:xfrm>
          <a:prstGeom prst="rect">
            <a:avLst/>
          </a:prstGeom>
          <a:noFill/>
          <a:ln w="9525">
            <a:noFill/>
            <a:miter lim="800000"/>
            <a:headEnd/>
            <a:tailEnd/>
          </a:ln>
          <a:effectLst/>
        </p:spPr>
      </p:pic>
    </p:spTree>
    <p:extLst>
      <p:ext uri="{BB962C8B-B14F-4D97-AF65-F5344CB8AC3E}">
        <p14:creationId xmlns:p14="http://schemas.microsoft.com/office/powerpoint/2010/main" val="288991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Revenus : ratio Femmes/Hommes, </a:t>
            </a:r>
            <a:r>
              <a:rPr lang="fr-FR" sz="3200" noProof="0" dirty="0">
                <a:solidFill>
                  <a:srgbClr val="0070C0"/>
                </a:solidFill>
                <a:latin typeface="Klavika" panose="02000000000000000000" pitchFamily="2" charset="0"/>
                <a:cs typeface="Times New Roman" panose="02020603050405020304" pitchFamily="18" charset="0"/>
              </a:rPr>
              <a:t>France</a:t>
            </a: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15</a:t>
            </a:fld>
            <a:endParaRPr lang="es-ES"/>
          </a:p>
        </p:txBody>
      </p:sp>
      <p:pic>
        <p:nvPicPr>
          <p:cNvPr id="5" name="Picture 2"/>
          <p:cNvPicPr>
            <a:picLocks noChangeAspect="1" noChangeArrowheads="1"/>
          </p:cNvPicPr>
          <p:nvPr/>
        </p:nvPicPr>
        <p:blipFill>
          <a:blip r:embed="rId3"/>
          <a:srcRect/>
          <a:stretch>
            <a:fillRect/>
          </a:stretch>
        </p:blipFill>
        <p:spPr bwMode="auto">
          <a:xfrm>
            <a:off x="1500166" y="1785926"/>
            <a:ext cx="5903130" cy="3429024"/>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1619672" y="1844824"/>
            <a:ext cx="5783624" cy="2924098"/>
          </a:xfrm>
          <a:prstGeom prst="rect">
            <a:avLst/>
          </a:prstGeom>
        </p:spPr>
      </p:pic>
    </p:spTree>
    <p:extLst>
      <p:ext uri="{BB962C8B-B14F-4D97-AF65-F5344CB8AC3E}">
        <p14:creationId xmlns:p14="http://schemas.microsoft.com/office/powerpoint/2010/main" val="64520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Revenus : ratio Femmes/Hommes, </a:t>
            </a:r>
            <a:r>
              <a:rPr lang="fr-FR" sz="3200" noProof="0" dirty="0">
                <a:solidFill>
                  <a:srgbClr val="0070C0"/>
                </a:solidFill>
                <a:latin typeface="Klavika" panose="02000000000000000000" pitchFamily="2" charset="0"/>
                <a:cs typeface="Times New Roman" panose="02020603050405020304" pitchFamily="18" charset="0"/>
              </a:rPr>
              <a:t>Suède</a:t>
            </a: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16</a:t>
            </a:fld>
            <a:endParaRPr lang="es-ES"/>
          </a:p>
        </p:txBody>
      </p:sp>
      <p:pic>
        <p:nvPicPr>
          <p:cNvPr id="5" name="Picture 2"/>
          <p:cNvPicPr>
            <a:picLocks noChangeAspect="1" noChangeArrowheads="1"/>
          </p:cNvPicPr>
          <p:nvPr/>
        </p:nvPicPr>
        <p:blipFill>
          <a:blip r:embed="rId3"/>
          <a:srcRect/>
          <a:stretch>
            <a:fillRect/>
          </a:stretch>
        </p:blipFill>
        <p:spPr bwMode="auto">
          <a:xfrm>
            <a:off x="1500166" y="1785926"/>
            <a:ext cx="5903130" cy="3429024"/>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2051720" y="1844824"/>
            <a:ext cx="6067919" cy="3397196"/>
          </a:xfrm>
          <a:prstGeom prst="rect">
            <a:avLst/>
          </a:prstGeom>
          <a:noFill/>
          <a:ln w="9525">
            <a:noFill/>
            <a:miter lim="800000"/>
            <a:headEnd/>
            <a:tailEnd/>
          </a:ln>
          <a:effectLst/>
        </p:spPr>
      </p:pic>
    </p:spTree>
    <p:extLst>
      <p:ext uri="{BB962C8B-B14F-4D97-AF65-F5344CB8AC3E}">
        <p14:creationId xmlns:p14="http://schemas.microsoft.com/office/powerpoint/2010/main" val="268897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Revenus Femmes/Hommes, France</a:t>
            </a:r>
            <a:endParaRPr lang="fr-FR" sz="3200" dirty="0"/>
          </a:p>
        </p:txBody>
      </p:sp>
      <p:sp>
        <p:nvSpPr>
          <p:cNvPr id="4" name="Slide Number Placeholder 3"/>
          <p:cNvSpPr>
            <a:spLocks noGrp="1"/>
          </p:cNvSpPr>
          <p:nvPr>
            <p:ph type="sldNum" sz="quarter" idx="12"/>
          </p:nvPr>
        </p:nvSpPr>
        <p:spPr/>
        <p:txBody>
          <a:bodyPr/>
          <a:lstStyle/>
          <a:p>
            <a:fld id="{3BC89434-61BC-45B0-B28C-B824B3628714}" type="slidenum">
              <a:rPr lang="de-DE" smtClean="0"/>
              <a:t>17</a:t>
            </a:fld>
            <a:endParaRPr lang="de-DE"/>
          </a:p>
        </p:txBody>
      </p:sp>
      <p:pic>
        <p:nvPicPr>
          <p:cNvPr id="6" name="Picture 5"/>
          <p:cNvPicPr>
            <a:picLocks noChangeAspect="1"/>
          </p:cNvPicPr>
          <p:nvPr/>
        </p:nvPicPr>
        <p:blipFill>
          <a:blip r:embed="rId2"/>
          <a:stretch>
            <a:fillRect/>
          </a:stretch>
        </p:blipFill>
        <p:spPr>
          <a:xfrm>
            <a:off x="179512" y="1340768"/>
            <a:ext cx="8640960" cy="5332115"/>
          </a:xfrm>
          <a:prstGeom prst="rect">
            <a:avLst/>
          </a:prstGeom>
        </p:spPr>
      </p:pic>
    </p:spTree>
    <p:extLst>
      <p:ext uri="{BB962C8B-B14F-4D97-AF65-F5344CB8AC3E}">
        <p14:creationId xmlns:p14="http://schemas.microsoft.com/office/powerpoint/2010/main" val="262699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latin typeface="Klavika" panose="02000000000000000000" pitchFamily="2" charset="0"/>
                <a:cs typeface="Times New Roman" panose="02020603050405020304" pitchFamily="18" charset="0"/>
              </a:rPr>
              <a:t>Plafonnement de la participation des femmes dans plusieurs pays depuis le</a:t>
            </a:r>
            <a:r>
              <a:rPr lang="fr-FR" sz="2600" noProof="0" dirty="0">
                <a:latin typeface="Klavika" panose="02000000000000000000" pitchFamily="2" charset="0"/>
                <a:cs typeface="Times New Roman" panose="02020603050405020304" pitchFamily="18" charset="0"/>
              </a:rPr>
              <a:t> milieu des années 1990.</a:t>
            </a:r>
          </a:p>
          <a:p>
            <a:pPr>
              <a:spcBef>
                <a:spcPts val="1200"/>
              </a:spcBef>
            </a:pPr>
            <a:r>
              <a:rPr lang="fr-FR" sz="2600" dirty="0">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En France, 24 % de moins</a:t>
            </a:r>
          </a:p>
          <a:p>
            <a:pPr>
              <a:spcBef>
                <a:spcPts val="1200"/>
              </a:spcBef>
            </a:pPr>
            <a:r>
              <a:rPr lang="fr-FR" sz="2600" noProof="0" dirty="0">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Femmes et hommes choisissent des différents études et métiers.</a:t>
            </a:r>
            <a:endParaRPr lang="fr-FR" sz="2600" noProof="0" dirty="0">
              <a:solidFill>
                <a:schemeClr val="bg1">
                  <a:lumMod val="75000"/>
                </a:schemeClr>
              </a:solidFill>
              <a:latin typeface="Klavika" panose="02000000000000000000" pitchFamily="2" charset="0"/>
              <a:cs typeface="Times New Roman" panose="02020603050405020304" pitchFamily="18" charset="0"/>
            </a:endParaRPr>
          </a:p>
          <a:p>
            <a:pPr marL="0" indent="0">
              <a:buNone/>
            </a:pPr>
            <a:endParaRPr lang="fr-FR" sz="26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18</a:t>
            </a:fld>
            <a:endParaRPr lang="de-DE"/>
          </a:p>
        </p:txBody>
      </p:sp>
    </p:spTree>
    <p:extLst>
      <p:ext uri="{BB962C8B-B14F-4D97-AF65-F5344CB8AC3E}">
        <p14:creationId xmlns:p14="http://schemas.microsoft.com/office/powerpoint/2010/main" val="372267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smtClean="0">
                <a:solidFill>
                  <a:srgbClr val="0070C0"/>
                </a:solidFill>
                <a:latin typeface="Klavika" panose="02000000000000000000" pitchFamily="2" charset="0"/>
                <a:cs typeface="Times New Roman" panose="02020603050405020304" pitchFamily="18" charset="0"/>
              </a:rPr>
              <a:t> Evolution de la féminisation des instances dirigeantes du SBF 120</a:t>
            </a:r>
            <a:endParaRPr lang="fr-FR" sz="3200" dirty="0">
              <a:solidFill>
                <a:srgbClr val="0070C0"/>
              </a:solidFill>
              <a:latin typeface="Klavika" panose="02000000000000000000"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91276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508104" y="1340768"/>
            <a:ext cx="2808312" cy="78296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smtClean="0">
                <a:solidFill>
                  <a:srgbClr val="0070C0"/>
                </a:solidFill>
                <a:latin typeface="Klavika" panose="02000000000000000000" pitchFamily="2" charset="0"/>
                <a:cs typeface="Times New Roman" panose="02020603050405020304" pitchFamily="18" charset="0"/>
              </a:rPr>
              <a:t> </a:t>
            </a:r>
            <a:r>
              <a:rPr lang="fr-FR" sz="1700" dirty="0" smtClean="0">
                <a:latin typeface="Klavika" panose="02000000000000000000" pitchFamily="2" charset="0"/>
                <a:cs typeface="Times New Roman" panose="02020603050405020304" pitchFamily="18" charset="0"/>
              </a:rPr>
              <a:t>Loi Copé-Zimmermann (40%) entre en application en jan. 2017</a:t>
            </a:r>
            <a:endParaRPr lang="fr-FR" sz="1700" dirty="0">
              <a:latin typeface="Klavika" panose="02000000000000000000" pitchFamily="2" charset="0"/>
            </a:endParaRPr>
          </a:p>
        </p:txBody>
      </p:sp>
    </p:spTree>
    <p:extLst>
      <p:ext uri="{BB962C8B-B14F-4D97-AF65-F5344CB8AC3E}">
        <p14:creationId xmlns:p14="http://schemas.microsoft.com/office/powerpoint/2010/main" val="243408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0924" y="731765"/>
            <a:ext cx="8309244" cy="2387600"/>
          </a:xfrm>
        </p:spPr>
        <p:txBody>
          <a:bodyPr>
            <a:normAutofit/>
          </a:bodyPr>
          <a:lstStyle/>
          <a:p>
            <a:r>
              <a:rPr lang="fr-FR" sz="4000" noProof="0" dirty="0">
                <a:latin typeface="Klavika" panose="02000000000000000000" pitchFamily="2" charset="0"/>
              </a:rPr>
              <a:t/>
            </a:r>
            <a:br>
              <a:rPr lang="fr-FR" sz="4000" noProof="0" dirty="0">
                <a:latin typeface="Klavika" panose="02000000000000000000" pitchFamily="2" charset="0"/>
              </a:rPr>
            </a:br>
            <a:r>
              <a:rPr lang="fr-FR" sz="4000" b="1" noProof="0" dirty="0">
                <a:solidFill>
                  <a:srgbClr val="0070C0"/>
                </a:solidFill>
                <a:latin typeface="Klavika" panose="02000000000000000000" pitchFamily="2" charset="0"/>
                <a:cs typeface="Times New Roman" panose="02020603050405020304" pitchFamily="18" charset="0"/>
              </a:rPr>
              <a:t>Pourquoi les inégalités hommes/femmes ne diminuent-elles plus?</a:t>
            </a:r>
            <a:endParaRPr lang="fr-FR" sz="40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BC89434-61BC-45B0-B28C-B824B3628714}" type="slidenum">
              <a:rPr lang="de-DE" smtClean="0"/>
              <a:t>2</a:t>
            </a:fld>
            <a:endParaRPr lang="de-DE" dirty="0"/>
          </a:p>
        </p:txBody>
      </p:sp>
      <p:sp>
        <p:nvSpPr>
          <p:cNvPr id="5" name="Rectangle 4"/>
          <p:cNvSpPr/>
          <p:nvPr/>
        </p:nvSpPr>
        <p:spPr>
          <a:xfrm>
            <a:off x="3563888" y="5276040"/>
            <a:ext cx="4896495" cy="523220"/>
          </a:xfrm>
          <a:prstGeom prst="rect">
            <a:avLst/>
          </a:prstGeom>
        </p:spPr>
        <p:txBody>
          <a:bodyPr wrap="square">
            <a:spAutoFit/>
          </a:bodyPr>
          <a:lstStyle/>
          <a:p>
            <a:endParaRPr lang="fr-FR" sz="1000" dirty="0">
              <a:solidFill>
                <a:srgbClr val="000000"/>
              </a:solidFill>
              <a:latin typeface="Times New Roman" panose="02020603050405020304" pitchFamily="18" charset="0"/>
            </a:endParaRPr>
          </a:p>
          <a:p>
            <a:pPr algn="r"/>
            <a:r>
              <a:rPr lang="fr-FR" dirty="0">
                <a:solidFill>
                  <a:srgbClr val="000000"/>
                </a:solidFill>
                <a:latin typeface="Klavika" panose="02000000000000000000" pitchFamily="2" charset="0"/>
              </a:rPr>
              <a:t>Marseille, 5 février 2019</a:t>
            </a:r>
            <a:endParaRPr lang="fr-FR" dirty="0">
              <a:latin typeface="Klavika" panose="02000000000000000000" pitchFamily="2" charset="0"/>
            </a:endParaRPr>
          </a:p>
        </p:txBody>
      </p:sp>
      <p:pic>
        <p:nvPicPr>
          <p:cNvPr id="8" name="Image 7">
            <a:extLst>
              <a:ext uri="{FF2B5EF4-FFF2-40B4-BE49-F238E27FC236}">
                <a16:creationId xmlns:a16="http://schemas.microsoft.com/office/drawing/2014/main" xmlns="" id="{836282BE-0184-1847-884D-C4550AC4A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32" y="324063"/>
            <a:ext cx="1270000" cy="647700"/>
          </a:xfrm>
          <a:prstGeom prst="rect">
            <a:avLst/>
          </a:prstGeom>
        </p:spPr>
      </p:pic>
      <p:pic>
        <p:nvPicPr>
          <p:cNvPr id="12" name="Image 11" descr="Une image contenant casino&#10;&#10;&#10;&#10;Description générée automatiquement">
            <a:extLst>
              <a:ext uri="{FF2B5EF4-FFF2-40B4-BE49-F238E27FC236}">
                <a16:creationId xmlns:a16="http://schemas.microsoft.com/office/drawing/2014/main" xmlns="" id="{532C3807-10B8-DC48-B4BD-B771DAB7B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032" y="5799260"/>
            <a:ext cx="6563047" cy="532328"/>
          </a:xfrm>
          <a:prstGeom prst="rect">
            <a:avLst/>
          </a:prstGeom>
        </p:spPr>
      </p:pic>
      <p:sp>
        <p:nvSpPr>
          <p:cNvPr id="4" name="ZoneTexte 3">
            <a:extLst>
              <a:ext uri="{FF2B5EF4-FFF2-40B4-BE49-F238E27FC236}">
                <a16:creationId xmlns:a16="http://schemas.microsoft.com/office/drawing/2014/main" xmlns="" id="{0C102BE8-B3E7-2441-BBA5-9F5AABEEFFBD}"/>
              </a:ext>
            </a:extLst>
          </p:cNvPr>
          <p:cNvSpPr txBox="1"/>
          <p:nvPr/>
        </p:nvSpPr>
        <p:spPr>
          <a:xfrm>
            <a:off x="4992474" y="3337048"/>
            <a:ext cx="3434017" cy="2308324"/>
          </a:xfrm>
          <a:prstGeom prst="rect">
            <a:avLst/>
          </a:prstGeom>
          <a:noFill/>
        </p:spPr>
        <p:txBody>
          <a:bodyPr wrap="none" rtlCol="0">
            <a:spAutoFit/>
          </a:bodyPr>
          <a:lstStyle/>
          <a:p>
            <a:pPr algn="r"/>
            <a:endParaRPr lang="fr-FR" sz="2400" dirty="0">
              <a:latin typeface="Klavika" panose="02000000000000000000" pitchFamily="2" charset="0"/>
              <a:cs typeface="Times New Roman" panose="02020603050405020304" pitchFamily="18" charset="0"/>
            </a:endParaRPr>
          </a:p>
          <a:p>
            <a:pPr algn="r"/>
            <a:r>
              <a:rPr lang="fr-FR" sz="2400" dirty="0">
                <a:latin typeface="Klavika" panose="02000000000000000000" pitchFamily="2" charset="0"/>
                <a:cs typeface="Times New Roman" panose="02020603050405020304" pitchFamily="18" charset="0"/>
              </a:rPr>
              <a:t>Cecilia </a:t>
            </a:r>
            <a:r>
              <a:rPr lang="es-ES_tradnl" sz="2400" dirty="0">
                <a:latin typeface="Klavika" panose="02000000000000000000" pitchFamily="2" charset="0"/>
                <a:cs typeface="Times New Roman" panose="02020603050405020304" pitchFamily="18" charset="0"/>
              </a:rPr>
              <a:t>García Peñalosa</a:t>
            </a:r>
          </a:p>
          <a:p>
            <a:pPr algn="r"/>
            <a:r>
              <a:rPr lang="fr-FR" sz="2400" dirty="0">
                <a:latin typeface="Klavika" panose="02000000000000000000" pitchFamily="2" charset="0"/>
                <a:cs typeface="Times New Roman" panose="02020603050405020304" pitchFamily="18" charset="0"/>
              </a:rPr>
              <a:t>Roberta </a:t>
            </a:r>
            <a:r>
              <a:rPr lang="fr-FR" sz="2400" dirty="0" err="1">
                <a:latin typeface="Klavika" panose="02000000000000000000" pitchFamily="2" charset="0"/>
                <a:cs typeface="Times New Roman" panose="02020603050405020304" pitchFamily="18" charset="0"/>
              </a:rPr>
              <a:t>Ziparo</a:t>
            </a:r>
            <a:endParaRPr lang="fr-FR" sz="2400" dirty="0">
              <a:latin typeface="Klavika" panose="02000000000000000000" pitchFamily="2" charset="0"/>
              <a:cs typeface="Times New Roman" panose="02020603050405020304" pitchFamily="18" charset="0"/>
            </a:endParaRPr>
          </a:p>
          <a:p>
            <a:pPr algn="r"/>
            <a:r>
              <a:rPr lang="fr-FR" dirty="0">
                <a:latin typeface="Klavika" panose="02000000000000000000" pitchFamily="2" charset="0"/>
                <a:cs typeface="Times New Roman" panose="02020603050405020304" pitchFamily="18" charset="0"/>
              </a:rPr>
              <a:t>Aix-Marseille </a:t>
            </a:r>
            <a:r>
              <a:rPr lang="fr-FR" dirty="0" err="1">
                <a:latin typeface="Klavika" panose="02000000000000000000" pitchFamily="2" charset="0"/>
                <a:cs typeface="Times New Roman" panose="02020603050405020304" pitchFamily="18" charset="0"/>
              </a:rPr>
              <a:t>School</a:t>
            </a:r>
            <a:r>
              <a:rPr lang="fr-FR" dirty="0">
                <a:latin typeface="Klavika" panose="02000000000000000000" pitchFamily="2" charset="0"/>
                <a:cs typeface="Times New Roman" panose="02020603050405020304" pitchFamily="18" charset="0"/>
              </a:rPr>
              <a:t> of </a:t>
            </a:r>
            <a:r>
              <a:rPr lang="fr-FR" dirty="0" err="1">
                <a:latin typeface="Klavika" panose="02000000000000000000" pitchFamily="2" charset="0"/>
                <a:cs typeface="Times New Roman" panose="02020603050405020304" pitchFamily="18" charset="0"/>
              </a:rPr>
              <a:t>Economics</a:t>
            </a:r>
            <a:endParaRPr lang="fr-FR" dirty="0">
              <a:latin typeface="Klavika" panose="02000000000000000000" pitchFamily="2" charset="0"/>
              <a:cs typeface="Times New Roman" panose="02020603050405020304" pitchFamily="18" charset="0"/>
            </a:endParaRPr>
          </a:p>
          <a:p>
            <a:pPr algn="r"/>
            <a:endParaRPr lang="fr-FR" dirty="0">
              <a:latin typeface="Klavika" panose="02000000000000000000" pitchFamily="2" charset="0"/>
              <a:cs typeface="Times New Roman" panose="02020603050405020304" pitchFamily="18" charset="0"/>
            </a:endParaRPr>
          </a:p>
          <a:p>
            <a:pPr algn="r"/>
            <a:endParaRPr lang="es-ES_tradnl" dirty="0">
              <a:latin typeface="Klavika" panose="02000000000000000000" pitchFamily="2" charset="0"/>
              <a:cs typeface="Times New Roman" panose="02020603050405020304" pitchFamily="18" charset="0"/>
            </a:endParaRPr>
          </a:p>
          <a:p>
            <a:pPr algn="r"/>
            <a:endParaRPr lang="fr-FR" dirty="0"/>
          </a:p>
        </p:txBody>
      </p:sp>
    </p:spTree>
    <p:extLst>
      <p:ext uri="{BB962C8B-B14F-4D97-AF65-F5344CB8AC3E}">
        <p14:creationId xmlns:p14="http://schemas.microsoft.com/office/powerpoint/2010/main" val="233482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85000" lnSpcReduction="20000"/>
          </a:bodyPr>
          <a:lstStyle/>
          <a:p>
            <a:pPr>
              <a:spcBef>
                <a:spcPts val="1200"/>
              </a:spcBef>
            </a:pPr>
            <a:r>
              <a:rPr lang="fr-FR" sz="2800" noProof="0" dirty="0">
                <a:latin typeface="Klavika" panose="02000000000000000000" pitchFamily="2" charset="0"/>
                <a:cs typeface="Times New Roman" panose="02020603050405020304" pitchFamily="18" charset="0"/>
              </a:rPr>
              <a:t>Des améliorations jusqu’au milieu des années 1990 mais depuis:</a:t>
            </a:r>
          </a:p>
          <a:p>
            <a:pPr lvl="1">
              <a:spcBef>
                <a:spcPts val="1200"/>
              </a:spcBef>
              <a:buSzPct val="80000"/>
              <a:buFont typeface="Courier New" panose="02070309020205020404" pitchFamily="49" charset="0"/>
              <a:buChar char="o"/>
            </a:pPr>
            <a:r>
              <a:rPr lang="fr-FR" sz="2600" noProof="0" dirty="0">
                <a:latin typeface="Klavika" panose="02000000000000000000" pitchFamily="2" charset="0"/>
                <a:cs typeface="Times New Roman" panose="02020603050405020304" pitchFamily="18" charset="0"/>
              </a:rPr>
              <a:t>Plafonnement de la participation des femmes dans plusieurs pays</a:t>
            </a:r>
          </a:p>
          <a:p>
            <a:pPr>
              <a:spcBef>
                <a:spcPts val="1200"/>
              </a:spcBef>
            </a:pPr>
            <a:r>
              <a:rPr lang="fr-FR" sz="2800" noProof="0" dirty="0">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600" noProof="0" dirty="0">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600" noProof="0" dirty="0">
                <a:latin typeface="Klavika" panose="02000000000000000000" pitchFamily="2" charset="0"/>
                <a:cs typeface="Times New Roman" panose="02020603050405020304" pitchFamily="18" charset="0"/>
              </a:rPr>
              <a:t>En France, 16 % de moins</a:t>
            </a:r>
          </a:p>
          <a:p>
            <a:pPr>
              <a:spcBef>
                <a:spcPts val="1200"/>
              </a:spcBef>
            </a:pPr>
            <a:r>
              <a:rPr lang="fr-FR" sz="2800" noProof="0" dirty="0">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800" dirty="0">
                <a:latin typeface="Klavika" panose="02000000000000000000" pitchFamily="2" charset="0"/>
                <a:cs typeface="Times New Roman" panose="02020603050405020304" pitchFamily="18" charset="0"/>
              </a:rPr>
              <a:t>Femmes et hommes choisissent des différents études et métiers.</a:t>
            </a:r>
            <a:endParaRPr lang="fr-FR" sz="2800" noProof="0" dirty="0">
              <a:latin typeface="Klavika" panose="02000000000000000000" pitchFamily="2" charset="0"/>
              <a:cs typeface="Times New Roman" panose="02020603050405020304" pitchFamily="18" charset="0"/>
            </a:endParaRPr>
          </a:p>
          <a:p>
            <a:pPr>
              <a:spcBef>
                <a:spcPts val="1200"/>
              </a:spcBef>
            </a:pPr>
            <a:r>
              <a:rPr lang="fr-FR" sz="3100" noProof="0" dirty="0">
                <a:solidFill>
                  <a:schemeClr val="bg1">
                    <a:lumMod val="75000"/>
                  </a:schemeClr>
                </a:solidFill>
                <a:latin typeface="Klavika" panose="02000000000000000000" pitchFamily="2" charset="0"/>
                <a:cs typeface="Times New Roman" panose="02020603050405020304" pitchFamily="18" charset="0"/>
              </a:rPr>
              <a:t>Grandes disparités dans la répartition du travail au sein du ménage.</a:t>
            </a: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20</a:t>
            </a:fld>
            <a:endParaRPr lang="de-DE"/>
          </a:p>
        </p:txBody>
      </p:sp>
    </p:spTree>
    <p:extLst>
      <p:ext uri="{BB962C8B-B14F-4D97-AF65-F5344CB8AC3E}">
        <p14:creationId xmlns:p14="http://schemas.microsoft.com/office/powerpoint/2010/main" val="187434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latin typeface="Klavika" panose="02000000000000000000" pitchFamily="2" charset="0"/>
                <a:cs typeface="Times New Roman" panose="02020603050405020304" pitchFamily="18" charset="0"/>
              </a:rPr>
              <a:t>Plafonnement de la participation des femmes dans plusieurs pays depuis le</a:t>
            </a:r>
            <a:r>
              <a:rPr lang="fr-FR" sz="2600" noProof="0" dirty="0">
                <a:latin typeface="Klavika" panose="02000000000000000000" pitchFamily="2" charset="0"/>
                <a:cs typeface="Times New Roman" panose="02020603050405020304" pitchFamily="18" charset="0"/>
              </a:rPr>
              <a:t> milieu des années 1990.</a:t>
            </a:r>
          </a:p>
          <a:p>
            <a:pPr>
              <a:spcBef>
                <a:spcPts val="1200"/>
              </a:spcBef>
            </a:pPr>
            <a:r>
              <a:rPr lang="fr-FR" sz="2600" dirty="0">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latin typeface="Klavika" panose="02000000000000000000" pitchFamily="2" charset="0"/>
                <a:cs typeface="Times New Roman" panose="02020603050405020304" pitchFamily="18" charset="0"/>
              </a:rPr>
              <a:t>En France, 24 % de moins</a:t>
            </a:r>
          </a:p>
          <a:p>
            <a:pPr>
              <a:spcBef>
                <a:spcPts val="1200"/>
              </a:spcBef>
            </a:pPr>
            <a:r>
              <a:rPr lang="fr-FR" sz="2600" noProof="0" dirty="0">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latin typeface="Klavika" panose="02000000000000000000" pitchFamily="2" charset="0"/>
                <a:cs typeface="Times New Roman" panose="02020603050405020304" pitchFamily="18" charset="0"/>
              </a:rPr>
              <a:t>Femmes et hommes choisissent des différents études et métiers.</a:t>
            </a:r>
            <a:endParaRPr lang="fr-FR" sz="2600" noProof="0" dirty="0">
              <a:latin typeface="Klavika" panose="02000000000000000000" pitchFamily="2" charset="0"/>
              <a:cs typeface="Times New Roman" panose="02020603050405020304" pitchFamily="18" charset="0"/>
            </a:endParaRP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21</a:t>
            </a:fld>
            <a:endParaRPr lang="de-DE"/>
          </a:p>
        </p:txBody>
      </p:sp>
    </p:spTree>
    <p:extLst>
      <p:ext uri="{BB962C8B-B14F-4D97-AF65-F5344CB8AC3E}">
        <p14:creationId xmlns:p14="http://schemas.microsoft.com/office/powerpoint/2010/main" val="1943607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461"/>
            <a:ext cx="8229600" cy="1143000"/>
          </a:xfrm>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Part des femmes dans les différentes formations</a:t>
            </a:r>
            <a:endParaRPr lang="fr-FR" sz="3200" noProof="0" dirty="0">
              <a:solidFill>
                <a:srgbClr val="0070C0"/>
              </a:solidFill>
              <a:latin typeface="Klavika" panose="02000000000000000000" pitchFamily="2"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22</a:t>
            </a:fld>
            <a:endParaRPr lang="es-ES"/>
          </a:p>
        </p:txBody>
      </p:sp>
      <p:pic>
        <p:nvPicPr>
          <p:cNvPr id="7" name="Content Placeholder 5">
            <a:extLst>
              <a:ext uri="{FF2B5EF4-FFF2-40B4-BE49-F238E27FC236}">
                <a16:creationId xmlns:a16="http://schemas.microsoft.com/office/drawing/2014/main" xmlns="" id="{7DACE6C7-5BFE-40D0-A044-5728E8F7E1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412776"/>
            <a:ext cx="8496945" cy="5228763"/>
          </a:xfrm>
        </p:spPr>
      </p:pic>
    </p:spTree>
    <p:extLst>
      <p:ext uri="{BB962C8B-B14F-4D97-AF65-F5344CB8AC3E}">
        <p14:creationId xmlns:p14="http://schemas.microsoft.com/office/powerpoint/2010/main" val="186607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0924" y="731765"/>
            <a:ext cx="8309244" cy="2387600"/>
          </a:xfrm>
        </p:spPr>
        <p:txBody>
          <a:bodyPr>
            <a:normAutofit/>
          </a:bodyPr>
          <a:lstStyle/>
          <a:p>
            <a:r>
              <a:rPr lang="fr-FR" sz="4000" noProof="0" dirty="0">
                <a:latin typeface="Klavika" panose="02000000000000000000" pitchFamily="2" charset="0"/>
              </a:rPr>
              <a:t/>
            </a:r>
            <a:br>
              <a:rPr lang="fr-FR" sz="4000" noProof="0" dirty="0">
                <a:latin typeface="Klavika" panose="02000000000000000000" pitchFamily="2" charset="0"/>
              </a:rPr>
            </a:br>
            <a:r>
              <a:rPr lang="fr-FR" sz="4000" b="1" noProof="0" dirty="0">
                <a:solidFill>
                  <a:srgbClr val="0070C0"/>
                </a:solidFill>
                <a:latin typeface="Klavika" panose="02000000000000000000" pitchFamily="2" charset="0"/>
                <a:cs typeface="Times New Roman" panose="02020603050405020304" pitchFamily="18" charset="0"/>
              </a:rPr>
              <a:t>Quelques éléments explicatifs</a:t>
            </a:r>
            <a:endParaRPr lang="fr-FR" sz="40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BC89434-61BC-45B0-B28C-B824B3628714}" type="slidenum">
              <a:rPr lang="de-DE" smtClean="0"/>
              <a:t>23</a:t>
            </a:fld>
            <a:endParaRPr lang="de-DE"/>
          </a:p>
        </p:txBody>
      </p:sp>
      <p:pic>
        <p:nvPicPr>
          <p:cNvPr id="6" name="Image 5">
            <a:extLst>
              <a:ext uri="{FF2B5EF4-FFF2-40B4-BE49-F238E27FC236}">
                <a16:creationId xmlns:a16="http://schemas.microsoft.com/office/drawing/2014/main" xmlns="" id="{0C8BC448-C190-8444-9037-58DFBAAC6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0" y="260648"/>
            <a:ext cx="1270000" cy="647700"/>
          </a:xfrm>
          <a:prstGeom prst="rect">
            <a:avLst/>
          </a:prstGeom>
        </p:spPr>
      </p:pic>
      <p:pic>
        <p:nvPicPr>
          <p:cNvPr id="8" name="Image 7">
            <a:extLst>
              <a:ext uri="{FF2B5EF4-FFF2-40B4-BE49-F238E27FC236}">
                <a16:creationId xmlns:a16="http://schemas.microsoft.com/office/drawing/2014/main" xmlns="" id="{56C5AB7F-7D31-4548-8AA5-84887E6EB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970066"/>
            <a:ext cx="4952010" cy="513442"/>
          </a:xfrm>
          <a:prstGeom prst="rect">
            <a:avLst/>
          </a:prstGeom>
        </p:spPr>
      </p:pic>
    </p:spTree>
    <p:extLst>
      <p:ext uri="{BB962C8B-B14F-4D97-AF65-F5344CB8AC3E}">
        <p14:creationId xmlns:p14="http://schemas.microsoft.com/office/powerpoint/2010/main" val="149025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noProof="0" dirty="0">
                <a:solidFill>
                  <a:srgbClr val="0070C0"/>
                </a:solidFill>
                <a:latin typeface="Klavika" panose="02000000000000000000" pitchFamily="2" charset="0"/>
                <a:cs typeface="Times New Roman" panose="02020603050405020304" pitchFamily="18" charset="0"/>
              </a:rPr>
              <a:t>Expliquer la convergence entre les genres</a:t>
            </a:r>
          </a:p>
        </p:txBody>
      </p:sp>
      <p:sp>
        <p:nvSpPr>
          <p:cNvPr id="3" name="Espace réservé du contenu 2"/>
          <p:cNvSpPr>
            <a:spLocks noGrp="1"/>
          </p:cNvSpPr>
          <p:nvPr>
            <p:ph idx="1"/>
          </p:nvPr>
        </p:nvSpPr>
        <p:spPr>
          <a:xfrm>
            <a:off x="394114" y="2276872"/>
            <a:ext cx="8121236" cy="4100639"/>
          </a:xfrm>
        </p:spPr>
        <p:txBody>
          <a:bodyPr>
            <a:normAutofit/>
          </a:bodyPr>
          <a:lstStyle/>
          <a:p>
            <a:r>
              <a:rPr lang="fr-FR" sz="2400" noProof="0" dirty="0">
                <a:latin typeface="Klavika" panose="02000000000000000000" pitchFamily="2" charset="0"/>
                <a:cs typeface="Times New Roman" panose="02020603050405020304" pitchFamily="18" charset="0"/>
              </a:rPr>
              <a:t>Ce qui est frappant dans ces données, c’est qu’il y a une convergence massive pour certains aspects mais pas pour d’autres.</a:t>
            </a:r>
          </a:p>
          <a:p>
            <a:endParaRPr lang="fr-FR" sz="2400" noProof="0" dirty="0">
              <a:latin typeface="Klavika" panose="02000000000000000000" pitchFamily="2" charset="0"/>
              <a:cs typeface="Times New Roman" panose="02020603050405020304" pitchFamily="18" charset="0"/>
            </a:endParaRPr>
          </a:p>
          <a:p>
            <a:r>
              <a:rPr lang="fr-FR" sz="2400" noProof="0" dirty="0">
                <a:latin typeface="Klavika" panose="02000000000000000000" pitchFamily="2" charset="0"/>
                <a:cs typeface="Times New Roman" panose="02020603050405020304" pitchFamily="18" charset="0"/>
              </a:rPr>
              <a:t>Comment concilier ces deux constats ?</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24</a:t>
            </a:fld>
            <a:endParaRPr lang="de-DE"/>
          </a:p>
        </p:txBody>
      </p:sp>
    </p:spTree>
    <p:extLst>
      <p:ext uri="{BB962C8B-B14F-4D97-AF65-F5344CB8AC3E}">
        <p14:creationId xmlns:p14="http://schemas.microsoft.com/office/powerpoint/2010/main" val="219638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noProof="0" dirty="0">
                <a:solidFill>
                  <a:srgbClr val="0070C0"/>
                </a:solidFill>
                <a:latin typeface="Klavika" panose="02000000000000000000" pitchFamily="2" charset="0"/>
                <a:cs typeface="Times New Roman" panose="02020603050405020304" pitchFamily="18" charset="0"/>
              </a:rPr>
              <a:t>Principales explications avancées </a:t>
            </a:r>
            <a:br>
              <a:rPr lang="fr-FR" sz="3600" noProof="0" dirty="0">
                <a:solidFill>
                  <a:srgbClr val="0070C0"/>
                </a:solidFill>
                <a:latin typeface="Klavika" panose="02000000000000000000" pitchFamily="2" charset="0"/>
                <a:cs typeface="Times New Roman" panose="02020603050405020304" pitchFamily="18" charset="0"/>
              </a:rPr>
            </a:br>
            <a:r>
              <a:rPr lang="fr-FR" sz="3600" noProof="0" dirty="0">
                <a:solidFill>
                  <a:srgbClr val="0070C0"/>
                </a:solidFill>
                <a:latin typeface="Klavika" panose="02000000000000000000" pitchFamily="2" charset="0"/>
                <a:cs typeface="Times New Roman" panose="02020603050405020304" pitchFamily="18" charset="0"/>
              </a:rPr>
              <a:t>par les économistes</a:t>
            </a:r>
          </a:p>
        </p:txBody>
      </p:sp>
      <p:sp>
        <p:nvSpPr>
          <p:cNvPr id="3" name="Espace réservé du contenu 2"/>
          <p:cNvSpPr>
            <a:spLocks noGrp="1"/>
          </p:cNvSpPr>
          <p:nvPr>
            <p:ph idx="1"/>
          </p:nvPr>
        </p:nvSpPr>
        <p:spPr>
          <a:xfrm>
            <a:off x="394114" y="1340768"/>
            <a:ext cx="8292686" cy="5036743"/>
          </a:xfrm>
        </p:spPr>
        <p:txBody>
          <a:bodyPr>
            <a:normAutofit/>
          </a:bodyPr>
          <a:lstStyle/>
          <a:p>
            <a:r>
              <a:rPr lang="fr-FR" sz="2800" noProof="0" dirty="0">
                <a:latin typeface="Klavika" panose="02000000000000000000" pitchFamily="2" charset="0"/>
                <a:cs typeface="Times New Roman" panose="02020603050405020304" pitchFamily="18" charset="0"/>
              </a:rPr>
              <a:t> </a:t>
            </a:r>
            <a:r>
              <a:rPr lang="fr-FR" sz="2400" noProof="0" dirty="0">
                <a:latin typeface="Klavika" panose="02000000000000000000" pitchFamily="2" charset="0"/>
                <a:cs typeface="Times New Roman" panose="02020603050405020304" pitchFamily="18" charset="0"/>
              </a:rPr>
              <a:t>L’approche traditionnelle en économie était basée sur l’accumulation de capital humain</a:t>
            </a:r>
            <a:endParaRPr lang="fr-FR" sz="2000" noProof="0" dirty="0">
              <a:latin typeface="Klavika" panose="02000000000000000000" pitchFamily="2" charset="0"/>
              <a:cs typeface="Times New Roman" panose="02020603050405020304" pitchFamily="18" charset="0"/>
            </a:endParaRP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Les femmes étaient moins éduquées et moins expérimentées</a:t>
            </a:r>
          </a:p>
          <a:p>
            <a:pPr marL="457200" lvl="1" indent="0">
              <a:buSzPct val="80000"/>
              <a:buNone/>
            </a:pPr>
            <a:endParaRPr lang="fr-FR" sz="2000" noProof="0" dirty="0">
              <a:latin typeface="Klavika" panose="02000000000000000000" pitchFamily="2" charset="0"/>
              <a:cs typeface="Times New Roman" panose="02020603050405020304" pitchFamily="18" charset="0"/>
            </a:endParaRPr>
          </a:p>
          <a:p>
            <a:r>
              <a:rPr lang="fr-FR" sz="2400" noProof="0" dirty="0">
                <a:latin typeface="Klavika" panose="02000000000000000000" pitchFamily="2" charset="0"/>
                <a:cs typeface="Times New Roman" panose="02020603050405020304" pitchFamily="18" charset="0"/>
              </a:rPr>
              <a:t>La discrimination</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Un facteur important?</a:t>
            </a:r>
          </a:p>
          <a:p>
            <a:pPr marL="457200" lvl="1" indent="0">
              <a:buSzPct val="80000"/>
              <a:buNone/>
            </a:pPr>
            <a:endParaRPr lang="fr-FR" sz="2000" noProof="0" dirty="0">
              <a:latin typeface="Klavika" panose="02000000000000000000" pitchFamily="2" charset="0"/>
              <a:cs typeface="Times New Roman" panose="02020603050405020304" pitchFamily="18" charset="0"/>
            </a:endParaRPr>
          </a:p>
          <a:p>
            <a:r>
              <a:rPr lang="fr-FR" sz="2600" noProof="0" dirty="0">
                <a:latin typeface="Klavika" panose="02000000000000000000" pitchFamily="2" charset="0"/>
                <a:cs typeface="Times New Roman" panose="02020603050405020304" pitchFamily="18" charset="0"/>
              </a:rPr>
              <a:t>Plus récemment</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Les normes sociales</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Les facteurs psychologiques: comportement, discrimination implicite</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25</a:t>
            </a:fld>
            <a:endParaRPr lang="de-DE"/>
          </a:p>
        </p:txBody>
      </p:sp>
    </p:spTree>
    <p:extLst>
      <p:ext uri="{BB962C8B-B14F-4D97-AF65-F5344CB8AC3E}">
        <p14:creationId xmlns:p14="http://schemas.microsoft.com/office/powerpoint/2010/main" val="21413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472" y="2082022"/>
            <a:ext cx="8229600" cy="1143000"/>
          </a:xfrm>
        </p:spPr>
        <p:txBody>
          <a:bodyPr>
            <a:normAutofit/>
          </a:bodyPr>
          <a:lstStyle/>
          <a:p>
            <a:r>
              <a:rPr lang="fr-FR" sz="3600" b="1" noProof="0" dirty="0">
                <a:solidFill>
                  <a:srgbClr val="0070C0"/>
                </a:solidFill>
                <a:latin typeface="Klavika" panose="02000000000000000000" pitchFamily="2" charset="0"/>
                <a:cs typeface="Times New Roman" panose="02020603050405020304" pitchFamily="18" charset="0"/>
              </a:rPr>
              <a:t>Discrimination</a:t>
            </a:r>
          </a:p>
        </p:txBody>
      </p:sp>
      <p:sp>
        <p:nvSpPr>
          <p:cNvPr id="4" name="Espace réservé du numéro de diapositive 3"/>
          <p:cNvSpPr>
            <a:spLocks noGrp="1"/>
          </p:cNvSpPr>
          <p:nvPr>
            <p:ph type="sldNum" sz="quarter" idx="12"/>
          </p:nvPr>
        </p:nvSpPr>
        <p:spPr>
          <a:xfrm>
            <a:off x="6553200" y="6356352"/>
            <a:ext cx="2133600" cy="365125"/>
          </a:xfrm>
        </p:spPr>
        <p:txBody>
          <a:bodyPr/>
          <a:lstStyle/>
          <a:p>
            <a:fld id="{3BC89434-61BC-45B0-B28C-B824B3628714}" type="slidenum">
              <a:rPr lang="de-DE" smtClean="0"/>
              <a:t>26</a:t>
            </a:fld>
            <a:endParaRPr lang="de-DE"/>
          </a:p>
        </p:txBody>
      </p:sp>
      <p:pic>
        <p:nvPicPr>
          <p:cNvPr id="5" name="Image 4">
            <a:extLst>
              <a:ext uri="{FF2B5EF4-FFF2-40B4-BE49-F238E27FC236}">
                <a16:creationId xmlns:a16="http://schemas.microsoft.com/office/drawing/2014/main" xmlns="" id="{C5D66B4B-FE4C-B342-958E-A6132FBA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367" y="5917564"/>
            <a:ext cx="5949538" cy="616869"/>
          </a:xfrm>
          <a:prstGeom prst="rect">
            <a:avLst/>
          </a:prstGeom>
        </p:spPr>
      </p:pic>
      <p:pic>
        <p:nvPicPr>
          <p:cNvPr id="7" name="Image 6">
            <a:extLst>
              <a:ext uri="{FF2B5EF4-FFF2-40B4-BE49-F238E27FC236}">
                <a16:creationId xmlns:a16="http://schemas.microsoft.com/office/drawing/2014/main" xmlns="" id="{04671B9A-18DD-5E46-8AEF-F4785D3B9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23567"/>
            <a:ext cx="1270000" cy="647700"/>
          </a:xfrm>
          <a:prstGeom prst="rect">
            <a:avLst/>
          </a:prstGeom>
        </p:spPr>
      </p:pic>
    </p:spTree>
    <p:extLst>
      <p:ext uri="{BB962C8B-B14F-4D97-AF65-F5344CB8AC3E}">
        <p14:creationId xmlns:p14="http://schemas.microsoft.com/office/powerpoint/2010/main" val="42318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noProof="0" dirty="0">
                <a:solidFill>
                  <a:srgbClr val="0070C0"/>
                </a:solidFill>
                <a:latin typeface="Klavika" panose="02000000000000000000" pitchFamily="2" charset="0"/>
                <a:cs typeface="Times New Roman" panose="02020603050405020304" pitchFamily="18" charset="0"/>
              </a:rPr>
              <a:t>Discrimination</a:t>
            </a:r>
          </a:p>
        </p:txBody>
      </p:sp>
      <p:sp>
        <p:nvSpPr>
          <p:cNvPr id="3" name="Espace réservé du contenu 2"/>
          <p:cNvSpPr>
            <a:spLocks noGrp="1"/>
          </p:cNvSpPr>
          <p:nvPr>
            <p:ph idx="1"/>
          </p:nvPr>
        </p:nvSpPr>
        <p:spPr>
          <a:xfrm>
            <a:off x="457200" y="1684734"/>
            <a:ext cx="8121236" cy="5036743"/>
          </a:xfrm>
        </p:spPr>
        <p:txBody>
          <a:bodyPr>
            <a:normAutofit/>
          </a:bodyPr>
          <a:lstStyle/>
          <a:p>
            <a:pPr algn="just">
              <a:buNone/>
            </a:pP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La discrimination se définit comme : </a:t>
            </a:r>
          </a:p>
          <a:p>
            <a:pPr algn="just">
              <a:buNone/>
            </a:pPr>
            <a:endPar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endParaRPr>
          </a:p>
          <a:p>
            <a:pPr algn="just">
              <a:buNone/>
            </a:pP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“l’évaluation sur le marché des caractéristiques </a:t>
            </a:r>
            <a:r>
              <a:rPr lang="fr-FR" sz="2400" noProof="0" dirty="0">
                <a:latin typeface="Klavika" panose="02000000000000000000" pitchFamily="2" charset="0"/>
                <a:ea typeface="Arial Unicode MS" pitchFamily="34" charset="-128"/>
                <a:cs typeface="Times New Roman" panose="02020603050405020304" pitchFamily="18" charset="0"/>
              </a:rPr>
              <a:t>personnelles</a:t>
            </a: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 du travailleur qui ne sont pas liées à la productivité.”       </a:t>
            </a:r>
          </a:p>
          <a:p>
            <a:pPr algn="just">
              <a:buNone/>
            </a:pP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	</a:t>
            </a:r>
            <a:r>
              <a:rPr lang="fr-FR" sz="2400" i="1" noProof="0" dirty="0">
                <a:solidFill>
                  <a:srgbClr val="333333"/>
                </a:solidFill>
                <a:latin typeface="Klavika" panose="02000000000000000000" pitchFamily="2" charset="0"/>
                <a:ea typeface="Arial Unicode MS" pitchFamily="34" charset="-128"/>
                <a:cs typeface="Times New Roman" panose="02020603050405020304" pitchFamily="18" charset="0"/>
              </a:rPr>
              <a:t>K. Arrow, 1973</a:t>
            </a:r>
          </a:p>
          <a:p>
            <a:pPr algn="just">
              <a:buNone/>
            </a:pPr>
            <a:endParaRPr lang="fr-FR" sz="2400" i="1" noProof="0" dirty="0">
              <a:solidFill>
                <a:srgbClr val="333333"/>
              </a:solidFill>
              <a:latin typeface="Klavika" panose="02000000000000000000" pitchFamily="2" charset="0"/>
              <a:ea typeface="Arial Unicode MS" pitchFamily="34" charset="-128"/>
              <a:cs typeface="Times New Roman" panose="02020603050405020304" pitchFamily="18" charset="0"/>
            </a:endParaRPr>
          </a:p>
          <a:p>
            <a:pPr algn="just">
              <a:buNone/>
            </a:pP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Les économistes distinguent traditionnellement entre la</a:t>
            </a:r>
          </a:p>
          <a:p>
            <a:pPr algn="just">
              <a:buNone/>
            </a:pP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discrimination </a:t>
            </a:r>
            <a:r>
              <a:rPr lang="fr-FR" sz="2400" b="1" noProof="0" dirty="0">
                <a:solidFill>
                  <a:srgbClr val="333333"/>
                </a:solidFill>
                <a:latin typeface="Klavika" panose="02000000000000000000" pitchFamily="2" charset="0"/>
                <a:ea typeface="Arial Unicode MS" pitchFamily="34" charset="-128"/>
                <a:cs typeface="Times New Roman" panose="02020603050405020304" pitchFamily="18" charset="0"/>
              </a:rPr>
              <a:t>par goût </a:t>
            </a:r>
            <a:r>
              <a:rPr lang="fr-FR" sz="2400" noProof="0" dirty="0">
                <a:solidFill>
                  <a:srgbClr val="333333"/>
                </a:solidFill>
                <a:latin typeface="Klavika" panose="02000000000000000000" pitchFamily="2" charset="0"/>
                <a:ea typeface="Arial Unicode MS" pitchFamily="34" charset="-128"/>
                <a:cs typeface="Times New Roman" panose="02020603050405020304" pitchFamily="18" charset="0"/>
              </a:rPr>
              <a:t>et la </a:t>
            </a:r>
            <a:r>
              <a:rPr lang="fr-FR" sz="2400" b="1" noProof="0" dirty="0">
                <a:solidFill>
                  <a:srgbClr val="333333"/>
                </a:solidFill>
                <a:latin typeface="Klavika" panose="02000000000000000000" pitchFamily="2" charset="0"/>
                <a:ea typeface="Arial Unicode MS" pitchFamily="34" charset="-128"/>
                <a:cs typeface="Times New Roman" panose="02020603050405020304" pitchFamily="18" charset="0"/>
              </a:rPr>
              <a:t>discrimination statistique.</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27</a:t>
            </a:fld>
            <a:endParaRPr lang="de-DE"/>
          </a:p>
        </p:txBody>
      </p:sp>
    </p:spTree>
    <p:extLst>
      <p:ext uri="{BB962C8B-B14F-4D97-AF65-F5344CB8AC3E}">
        <p14:creationId xmlns:p14="http://schemas.microsoft.com/office/powerpoint/2010/main" val="12834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número de diapositiva"/>
          <p:cNvSpPr>
            <a:spLocks noGrp="1"/>
          </p:cNvSpPr>
          <p:nvPr>
            <p:ph type="sldNum" sz="quarter" idx="12"/>
          </p:nvPr>
        </p:nvSpPr>
        <p:spPr>
          <a:noFill/>
        </p:spPr>
        <p:txBody>
          <a:bodyPr/>
          <a:lstStyle/>
          <a:p>
            <a:fld id="{2E8FAA24-163C-4103-8CE4-B899CCFCE120}" type="slidenum">
              <a:rPr lang="es-ES"/>
              <a:pPr/>
              <a:t>28</a:t>
            </a:fld>
            <a:endParaRPr lang="es-ES"/>
          </a:p>
        </p:txBody>
      </p:sp>
      <p:sp>
        <p:nvSpPr>
          <p:cNvPr id="14339" name="Rectangle 2"/>
          <p:cNvSpPr>
            <a:spLocks noGrp="1" noChangeArrowheads="1"/>
          </p:cNvSpPr>
          <p:nvPr>
            <p:ph type="title"/>
          </p:nvPr>
        </p:nvSpPr>
        <p:spPr>
          <a:xfrm>
            <a:off x="685800" y="381000"/>
            <a:ext cx="7772400" cy="914400"/>
          </a:xfrm>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La discrimination par goût</a:t>
            </a:r>
            <a:endParaRPr lang="fr-FR" sz="3200" noProof="0" dirty="0">
              <a:solidFill>
                <a:srgbClr val="0070C0"/>
              </a:solidFill>
              <a:latin typeface="Klavika" panose="02000000000000000000" pitchFamily="2" charset="0"/>
              <a:cs typeface="Times New Roman" panose="02020603050405020304" pitchFamily="18" charset="0"/>
            </a:endParaRPr>
          </a:p>
        </p:txBody>
      </p:sp>
      <p:sp>
        <p:nvSpPr>
          <p:cNvPr id="14340" name="Rectangle 3"/>
          <p:cNvSpPr>
            <a:spLocks noGrp="1" noChangeArrowheads="1"/>
          </p:cNvSpPr>
          <p:nvPr>
            <p:ph type="body" idx="1"/>
          </p:nvPr>
        </p:nvSpPr>
        <p:spPr>
          <a:xfrm>
            <a:off x="539552" y="1628800"/>
            <a:ext cx="8208912" cy="4572000"/>
          </a:xfrm>
        </p:spPr>
        <p:txBody>
          <a:bodyPr>
            <a:noAutofit/>
          </a:bodyPr>
          <a:lstStyle/>
          <a:p>
            <a:pPr eaLnBrk="1" hangingPunct="1">
              <a:lnSpc>
                <a:spcPct val="90000"/>
              </a:lnSpc>
            </a:pPr>
            <a:r>
              <a:rPr lang="fr-FR" sz="2400" noProof="0" dirty="0">
                <a:latin typeface="Klavika" panose="02000000000000000000" pitchFamily="2" charset="0"/>
                <a:cs typeface="Times New Roman" panose="02020603050405020304" pitchFamily="18" charset="0"/>
              </a:rPr>
              <a:t>Deux types de travailleurs, les </a:t>
            </a:r>
            <a:r>
              <a:rPr lang="fr-FR" sz="2400" noProof="0" dirty="0">
                <a:solidFill>
                  <a:srgbClr val="0070C0"/>
                </a:solidFill>
                <a:latin typeface="Klavika" panose="02000000000000000000" pitchFamily="2" charset="0"/>
                <a:cs typeface="Times New Roman" panose="02020603050405020304" pitchFamily="18" charset="0"/>
              </a:rPr>
              <a:t>bleus </a:t>
            </a:r>
            <a:r>
              <a:rPr lang="fr-FR" sz="2400" noProof="0" dirty="0">
                <a:latin typeface="Klavika" panose="02000000000000000000" pitchFamily="2" charset="0"/>
                <a:cs typeface="Times New Roman" panose="02020603050405020304" pitchFamily="18" charset="0"/>
              </a:rPr>
              <a:t>et les </a:t>
            </a:r>
            <a:r>
              <a:rPr lang="fr-FR" sz="2400" noProof="0" dirty="0">
                <a:solidFill>
                  <a:srgbClr val="FF3300"/>
                </a:solidFill>
                <a:latin typeface="Klavika" panose="02000000000000000000" pitchFamily="2" charset="0"/>
                <a:cs typeface="Times New Roman" panose="02020603050405020304" pitchFamily="18" charset="0"/>
              </a:rPr>
              <a:t>rouges</a:t>
            </a:r>
            <a:r>
              <a:rPr lang="fr-FR" sz="2400" noProof="0" dirty="0">
                <a:latin typeface="Klavika" panose="02000000000000000000" pitchFamily="2" charset="0"/>
                <a:cs typeface="Times New Roman" panose="02020603050405020304" pitchFamily="18" charset="0"/>
              </a:rPr>
              <a:t>, chacun étant également productif.</a:t>
            </a:r>
          </a:p>
          <a:p>
            <a:pPr eaLnBrk="1" hangingPunct="1">
              <a:lnSpc>
                <a:spcPct val="90000"/>
              </a:lnSpc>
            </a:pPr>
            <a:endParaRPr lang="fr-FR" sz="2400" noProof="0" dirty="0">
              <a:latin typeface="Klavika" panose="02000000000000000000" pitchFamily="2" charset="0"/>
              <a:cs typeface="Times New Roman" panose="02020603050405020304" pitchFamily="18" charset="0"/>
            </a:endParaRPr>
          </a:p>
          <a:p>
            <a:pPr>
              <a:lnSpc>
                <a:spcPct val="90000"/>
              </a:lnSpc>
            </a:pPr>
            <a:r>
              <a:rPr lang="fr-FR" sz="2400" noProof="0" dirty="0">
                <a:latin typeface="Klavika" panose="02000000000000000000" pitchFamily="2" charset="0"/>
                <a:cs typeface="Times New Roman" panose="02020603050405020304" pitchFamily="18" charset="0"/>
              </a:rPr>
              <a:t>Les employeurs n’apprécient pas les travailleurs </a:t>
            </a:r>
            <a:r>
              <a:rPr lang="fr-FR" sz="2400" dirty="0">
                <a:solidFill>
                  <a:srgbClr val="0070C0"/>
                </a:solidFill>
                <a:latin typeface="Klavika" panose="02000000000000000000" pitchFamily="2" charset="0"/>
                <a:cs typeface="Times New Roman" panose="02020603050405020304" pitchFamily="18" charset="0"/>
              </a:rPr>
              <a:t>bleus</a:t>
            </a:r>
            <a:r>
              <a:rPr lang="fr-FR" sz="2400" noProof="0" dirty="0">
                <a:latin typeface="Klavika" panose="02000000000000000000" pitchFamily="2" charset="0"/>
                <a:cs typeface="Times New Roman" panose="02020603050405020304" pitchFamily="18" charset="0"/>
              </a:rPr>
              <a:t> et ont un « coût » </a:t>
            </a:r>
            <a:r>
              <a:rPr lang="fr-FR" sz="2400" dirty="0">
                <a:latin typeface="Klavika" panose="02000000000000000000" pitchFamily="2" charset="0"/>
                <a:cs typeface="Times New Roman" panose="02020603050405020304" pitchFamily="18" charset="0"/>
              </a:rPr>
              <a:t>de </a:t>
            </a:r>
            <a:r>
              <a:rPr lang="fr-FR" sz="2400" i="1" dirty="0">
                <a:latin typeface="Klavika" panose="02000000000000000000" pitchFamily="2" charset="0"/>
                <a:cs typeface="Times New Roman" panose="02020603050405020304" pitchFamily="18" charset="0"/>
              </a:rPr>
              <a:t>d</a:t>
            </a:r>
            <a:r>
              <a:rPr lang="fr-FR" sz="2400" dirty="0">
                <a:latin typeface="Klavika" panose="02000000000000000000" pitchFamily="2" charset="0"/>
                <a:cs typeface="Times New Roman" panose="02020603050405020304" pitchFamily="18" charset="0"/>
              </a:rPr>
              <a:t> quand ils les emploient</a:t>
            </a:r>
            <a:r>
              <a:rPr lang="fr-FR" sz="2400" noProof="0" dirty="0">
                <a:latin typeface="Klavika" panose="02000000000000000000" pitchFamily="2" charset="0"/>
                <a:cs typeface="Times New Roman" panose="02020603050405020304" pitchFamily="18" charset="0"/>
              </a:rPr>
              <a:t>.</a:t>
            </a:r>
          </a:p>
          <a:p>
            <a:pPr eaLnBrk="1" hangingPunct="1">
              <a:lnSpc>
                <a:spcPct val="90000"/>
              </a:lnSpc>
            </a:pPr>
            <a:endParaRPr lang="fr-FR" sz="2400" noProof="0" dirty="0">
              <a:latin typeface="Klavika" panose="02000000000000000000" pitchFamily="2" charset="0"/>
              <a:cs typeface="Times New Roman" panose="02020603050405020304" pitchFamily="18" charset="0"/>
            </a:endParaRPr>
          </a:p>
          <a:p>
            <a:pPr>
              <a:lnSpc>
                <a:spcPct val="90000"/>
              </a:lnSpc>
            </a:pPr>
            <a:r>
              <a:rPr lang="fr-FR" sz="2400" dirty="0">
                <a:latin typeface="Klavika" panose="02000000000000000000" pitchFamily="2" charset="0"/>
                <a:cs typeface="Times New Roman" panose="02020603050405020304" pitchFamily="18" charset="0"/>
              </a:rPr>
              <a:t>Si le salaire des </a:t>
            </a:r>
            <a:r>
              <a:rPr lang="fr-FR" sz="2400" dirty="0">
                <a:solidFill>
                  <a:srgbClr val="0070C0"/>
                </a:solidFill>
                <a:latin typeface="Klavika" panose="02000000000000000000" pitchFamily="2" charset="0"/>
                <a:cs typeface="Times New Roman" panose="02020603050405020304" pitchFamily="18" charset="0"/>
              </a:rPr>
              <a:t>bleus</a:t>
            </a:r>
            <a:r>
              <a:rPr lang="fr-FR" sz="2400" dirty="0">
                <a:solidFill>
                  <a:srgbClr val="FF3300"/>
                </a:solidFill>
                <a:latin typeface="Klavika" panose="02000000000000000000" pitchFamily="2" charset="0"/>
                <a:cs typeface="Times New Roman" panose="02020603050405020304" pitchFamily="18" charset="0"/>
              </a:rPr>
              <a:t> </a:t>
            </a:r>
            <a:r>
              <a:rPr lang="fr-FR" sz="2400" dirty="0">
                <a:latin typeface="Klavika" panose="02000000000000000000" pitchFamily="2" charset="0"/>
                <a:cs typeface="Times New Roman" panose="02020603050405020304" pitchFamily="18" charset="0"/>
              </a:rPr>
              <a:t>est W</a:t>
            </a:r>
            <a:r>
              <a:rPr lang="fr-FR" sz="2400" baseline="-25000" dirty="0">
                <a:latin typeface="Klavika" panose="02000000000000000000" pitchFamily="2" charset="0"/>
                <a:cs typeface="Times New Roman" panose="02020603050405020304" pitchFamily="18" charset="0"/>
              </a:rPr>
              <a:t>b</a:t>
            </a:r>
            <a:r>
              <a:rPr lang="fr-FR" sz="2400" dirty="0">
                <a:latin typeface="Klavika" panose="02000000000000000000" pitchFamily="2" charset="0"/>
                <a:cs typeface="Times New Roman" panose="02020603050405020304" pitchFamily="18" charset="0"/>
              </a:rPr>
              <a:t>, celui des </a:t>
            </a:r>
            <a:r>
              <a:rPr lang="fr-FR" sz="2400" dirty="0">
                <a:solidFill>
                  <a:srgbClr val="FF3300"/>
                </a:solidFill>
                <a:latin typeface="Klavika" panose="02000000000000000000" pitchFamily="2" charset="0"/>
                <a:cs typeface="Times New Roman" panose="02020603050405020304" pitchFamily="18" charset="0"/>
              </a:rPr>
              <a:t>rouges </a:t>
            </a:r>
            <a:r>
              <a:rPr lang="fr-FR" sz="2400" dirty="0">
                <a:latin typeface="Klavika" panose="02000000000000000000" pitchFamily="2" charset="0"/>
                <a:cs typeface="Times New Roman" panose="02020603050405020304" pitchFamily="18" charset="0"/>
              </a:rPr>
              <a:t>sera:</a:t>
            </a:r>
          </a:p>
          <a:p>
            <a:pPr>
              <a:lnSpc>
                <a:spcPct val="90000"/>
              </a:lnSpc>
              <a:buNone/>
            </a:pPr>
            <a:r>
              <a:rPr lang="fr-FR" sz="2400" dirty="0">
                <a:latin typeface="Klavika" panose="02000000000000000000" pitchFamily="2" charset="0"/>
                <a:cs typeface="Times New Roman" panose="02020603050405020304" pitchFamily="18" charset="0"/>
              </a:rPr>
              <a:t>				</a:t>
            </a:r>
            <a:r>
              <a:rPr lang="fr-FR" sz="2400" dirty="0" err="1">
                <a:latin typeface="Klavika" panose="02000000000000000000" pitchFamily="2" charset="0"/>
                <a:cs typeface="Times New Roman" panose="02020603050405020304" pitchFamily="18" charset="0"/>
              </a:rPr>
              <a:t>W</a:t>
            </a:r>
            <a:r>
              <a:rPr lang="fr-FR" sz="2400" baseline="-25000" dirty="0" err="1">
                <a:latin typeface="Klavika" panose="02000000000000000000" pitchFamily="2" charset="0"/>
                <a:cs typeface="Times New Roman" panose="02020603050405020304" pitchFamily="18" charset="0"/>
              </a:rPr>
              <a:t>r</a:t>
            </a:r>
            <a:r>
              <a:rPr lang="fr-FR" sz="2400" dirty="0">
                <a:latin typeface="Klavika" panose="02000000000000000000" pitchFamily="2" charset="0"/>
                <a:cs typeface="Times New Roman" panose="02020603050405020304" pitchFamily="18" charset="0"/>
              </a:rPr>
              <a:t> = W</a:t>
            </a:r>
            <a:r>
              <a:rPr lang="fr-FR" sz="2400" baseline="-25000" dirty="0">
                <a:latin typeface="Klavika" panose="02000000000000000000" pitchFamily="2" charset="0"/>
                <a:cs typeface="Times New Roman" panose="02020603050405020304" pitchFamily="18" charset="0"/>
              </a:rPr>
              <a:t>b</a:t>
            </a:r>
            <a:r>
              <a:rPr lang="fr-FR" sz="2400" dirty="0">
                <a:latin typeface="Klavika" panose="02000000000000000000" pitchFamily="2" charset="0"/>
                <a:cs typeface="Times New Roman" panose="02020603050405020304" pitchFamily="18" charset="0"/>
              </a:rPr>
              <a:t>(1+d)  </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Les entreprises qui discriminent, abandonnent du profit!</a:t>
            </a:r>
          </a:p>
          <a:p>
            <a:r>
              <a:rPr lang="fr-FR" sz="2400" dirty="0">
                <a:latin typeface="Klavika" panose="02000000000000000000" pitchFamily="2" charset="0"/>
                <a:cs typeface="Times New Roman" panose="02020603050405020304" pitchFamily="18" charset="0"/>
              </a:rPr>
              <a:t>La discrimination est inefficace car elle entraine des coûts de production plus élevés.</a:t>
            </a:r>
          </a:p>
        </p:txBody>
      </p:sp>
    </p:spTree>
    <p:extLst>
      <p:ext uri="{BB962C8B-B14F-4D97-AF65-F5344CB8AC3E}">
        <p14:creationId xmlns:p14="http://schemas.microsoft.com/office/powerpoint/2010/main" val="26516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64096"/>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Discrimination statistique</a:t>
            </a:r>
          </a:p>
        </p:txBody>
      </p:sp>
      <p:sp>
        <p:nvSpPr>
          <p:cNvPr id="3" name="Espace réservé du contenu 2"/>
          <p:cNvSpPr>
            <a:spLocks noGrp="1"/>
          </p:cNvSpPr>
          <p:nvPr>
            <p:ph idx="1"/>
          </p:nvPr>
        </p:nvSpPr>
        <p:spPr>
          <a:xfrm>
            <a:off x="404458" y="1248869"/>
            <a:ext cx="8282342" cy="5472608"/>
          </a:xfrm>
        </p:spPr>
        <p:txBody>
          <a:bodyPr>
            <a:noAutofit/>
          </a:bodyPr>
          <a:lstStyle/>
          <a:p>
            <a:pPr algn="just"/>
            <a:r>
              <a:rPr lang="fr-FR" sz="2400" noProof="0" dirty="0">
                <a:latin typeface="Klavika" panose="02000000000000000000" pitchFamily="2" charset="0"/>
                <a:cs typeface="Times New Roman" panose="02020603050405020304" pitchFamily="18" charset="0"/>
              </a:rPr>
              <a:t>La discrimination peut résulter d’une information imparfaite sans nécessairement qu’il existe une “aversion” à l’encontre des individus issus des minorités.</a:t>
            </a:r>
          </a:p>
          <a:p>
            <a:pPr algn="just"/>
            <a:r>
              <a:rPr lang="fr-FR" sz="2400" noProof="0" dirty="0">
                <a:latin typeface="Klavika" panose="02000000000000000000" pitchFamily="2" charset="0"/>
                <a:cs typeface="Times New Roman" panose="02020603050405020304" pitchFamily="18" charset="0"/>
              </a:rPr>
              <a:t>Problème de base : extraction de signaux lorsque l’information est coûteuse.</a:t>
            </a:r>
          </a:p>
          <a:p>
            <a:pPr algn="just"/>
            <a:r>
              <a:rPr lang="fr-FR" sz="2400" noProof="0" dirty="0">
                <a:latin typeface="Klavika" panose="02000000000000000000" pitchFamily="2" charset="0"/>
                <a:cs typeface="Times New Roman" panose="02020603050405020304" pitchFamily="18" charset="0"/>
              </a:rPr>
              <a:t>Il est plausible que les employeurs ne puissent pas parfaitement évaluer la productivité des travailleurs au moment de l’embauche et fassent des “suppositions éclairées”.</a:t>
            </a:r>
          </a:p>
          <a:p>
            <a:pPr algn="just"/>
            <a:r>
              <a:rPr lang="fr-FR" sz="2400" noProof="0" dirty="0">
                <a:latin typeface="Klavika" panose="02000000000000000000" pitchFamily="2" charset="0"/>
                <a:cs typeface="Times New Roman" panose="02020603050405020304" pitchFamily="18" charset="0"/>
              </a:rPr>
              <a:t>En raison du manque d’information, les entreprises utiliseront des caractéristiques facilement évaluables comme la race ou le sexe </a:t>
            </a:r>
            <a:r>
              <a:rPr lang="fr-FR" sz="2400" i="1" noProof="0" dirty="0">
                <a:latin typeface="Klavika" panose="02000000000000000000" pitchFamily="2" charset="0"/>
                <a:cs typeface="Times New Roman" panose="02020603050405020304" pitchFamily="18" charset="0"/>
              </a:rPr>
              <a:t>si </a:t>
            </a:r>
            <a:r>
              <a:rPr lang="fr-FR" sz="2400" noProof="0" dirty="0">
                <a:latin typeface="Klavika" panose="02000000000000000000" pitchFamily="2" charset="0"/>
                <a:cs typeface="Times New Roman" panose="02020603050405020304" pitchFamily="18" charset="0"/>
              </a:rPr>
              <a:t>elles sont corrélées avec la productivité.</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29</a:t>
            </a:fld>
            <a:endParaRPr lang="de-DE"/>
          </a:p>
        </p:txBody>
      </p:sp>
    </p:spTree>
    <p:extLst>
      <p:ext uri="{BB962C8B-B14F-4D97-AF65-F5344CB8AC3E}">
        <p14:creationId xmlns:p14="http://schemas.microsoft.com/office/powerpoint/2010/main" val="38286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1757146"/>
          </a:xfrm>
        </p:spPr>
        <p:txBody>
          <a:bodyPr>
            <a:normAutofit/>
          </a:bodyPr>
          <a:lstStyle/>
          <a:p>
            <a:pPr marL="0" indent="0">
              <a:buNone/>
            </a:pPr>
            <a:r>
              <a:rPr lang="fr-FR" sz="2400" noProof="0" dirty="0">
                <a:latin typeface="Klavika" panose="02000000000000000000" pitchFamily="2" charset="0"/>
                <a:cs typeface="Times New Roman" panose="02020603050405020304" pitchFamily="18" charset="0"/>
              </a:rPr>
              <a:t>D’un point de vue historique, c’est le degré de </a:t>
            </a:r>
            <a:r>
              <a:rPr lang="fr-FR" sz="2400" i="1" noProof="0" dirty="0">
                <a:latin typeface="Klavika" panose="02000000000000000000" pitchFamily="2" charset="0"/>
                <a:cs typeface="Times New Roman" panose="02020603050405020304" pitchFamily="18" charset="0"/>
              </a:rPr>
              <a:t>convergence</a:t>
            </a:r>
            <a:r>
              <a:rPr lang="fr-FR" sz="2400" noProof="0" dirty="0">
                <a:latin typeface="Klavika" panose="02000000000000000000" pitchFamily="2" charset="0"/>
                <a:cs typeface="Times New Roman" panose="02020603050405020304" pitchFamily="18" charset="0"/>
              </a:rPr>
              <a:t> des genres au fil du temps qui frappe.</a:t>
            </a:r>
          </a:p>
          <a:p>
            <a:pPr marL="0" indent="0">
              <a:buNone/>
            </a:pPr>
            <a:r>
              <a:rPr lang="fr-FR" sz="2400" noProof="0" dirty="0">
                <a:latin typeface="Klavika" panose="02000000000000000000" pitchFamily="2" charset="0"/>
                <a:cs typeface="Times New Roman" panose="02020603050405020304" pitchFamily="18" charset="0"/>
              </a:rPr>
              <a:t>Au cours des 100 dernières années, un grand nombre de pays ont vu une convergence considérable.</a:t>
            </a:r>
          </a:p>
          <a:p>
            <a:pPr marL="0" indent="0">
              <a:buNone/>
            </a:pPr>
            <a:endParaRPr lang="fr-FR" sz="2400" noProof="0" dirty="0">
              <a:latin typeface="Klavika" panose="02000000000000000000" pitchFamily="2"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A9FF143D-F39F-4BCF-873F-64B1ADC1732D}" type="slidenum">
              <a:rPr lang="es-ES" smtClean="0"/>
              <a:pPr/>
              <a:t>3</a:t>
            </a:fld>
            <a:endParaRPr lang="es-ES" dirty="0"/>
          </a:p>
        </p:txBody>
      </p:sp>
      <p:sp>
        <p:nvSpPr>
          <p:cNvPr id="6" name="Titre 1"/>
          <p:cNvSpPr txBox="1">
            <a:spLocks/>
          </p:cNvSpPr>
          <p:nvPr/>
        </p:nvSpPr>
        <p:spPr>
          <a:xfrm>
            <a:off x="609600" y="427038"/>
            <a:ext cx="8229600" cy="9137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70C0"/>
                </a:solidFill>
                <a:latin typeface="Klavika" panose="02000000000000000000" pitchFamily="2" charset="0"/>
                <a:cs typeface="Times New Roman" panose="02020603050405020304" pitchFamily="18" charset="0"/>
              </a:rPr>
              <a:t>Un </a:t>
            </a:r>
            <a:r>
              <a:rPr lang="en-GB" sz="3600" b="1" dirty="0" err="1">
                <a:solidFill>
                  <a:srgbClr val="0070C0"/>
                </a:solidFill>
                <a:latin typeface="Klavika" panose="02000000000000000000" pitchFamily="2" charset="0"/>
                <a:cs typeface="Times New Roman" panose="02020603050405020304" pitchFamily="18" charset="0"/>
              </a:rPr>
              <a:t>peu</a:t>
            </a:r>
            <a:r>
              <a:rPr lang="en-GB" sz="3600" b="1" dirty="0">
                <a:solidFill>
                  <a:srgbClr val="0070C0"/>
                </a:solidFill>
                <a:latin typeface="Klavika" panose="02000000000000000000" pitchFamily="2" charset="0"/>
                <a:cs typeface="Times New Roman" panose="02020603050405020304" pitchFamily="18" charset="0"/>
              </a:rPr>
              <a:t> </a:t>
            </a:r>
            <a:r>
              <a:rPr lang="en-GB" sz="3600" b="1" dirty="0" err="1">
                <a:solidFill>
                  <a:srgbClr val="0070C0"/>
                </a:solidFill>
                <a:latin typeface="Klavika" panose="02000000000000000000" pitchFamily="2" charset="0"/>
                <a:cs typeface="Times New Roman" panose="02020603050405020304" pitchFamily="18" charset="0"/>
              </a:rPr>
              <a:t>d’histoire</a:t>
            </a:r>
            <a:r>
              <a:rPr lang="en-GB" sz="3600" b="1" dirty="0">
                <a:solidFill>
                  <a:srgbClr val="0070C0"/>
                </a:solidFill>
                <a:latin typeface="Klavika" panose="02000000000000000000" pitchFamily="2"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384" y="3212976"/>
            <a:ext cx="5596128" cy="2798064"/>
          </a:xfrm>
          <a:prstGeom prst="rect">
            <a:avLst/>
          </a:prstGeom>
        </p:spPr>
      </p:pic>
      <p:sp>
        <p:nvSpPr>
          <p:cNvPr id="7" name="2 Marcador de contenido"/>
          <p:cNvSpPr txBox="1">
            <a:spLocks/>
          </p:cNvSpPr>
          <p:nvPr/>
        </p:nvSpPr>
        <p:spPr>
          <a:xfrm>
            <a:off x="457200" y="2780928"/>
            <a:ext cx="3178696" cy="3345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fr-FR" sz="2400" dirty="0">
              <a:latin typeface="Klavika" panose="02000000000000000000" pitchFamily="2" charset="0"/>
              <a:cs typeface="Times New Roman" panose="02020603050405020304" pitchFamily="18" charset="0"/>
            </a:endParaRPr>
          </a:p>
          <a:p>
            <a:pPr marL="0" indent="0">
              <a:buNone/>
            </a:pPr>
            <a:r>
              <a:rPr lang="fr-FR" sz="2600" dirty="0">
                <a:latin typeface="Klavika" panose="02000000000000000000" pitchFamily="2" charset="0"/>
                <a:cs typeface="Times New Roman" panose="02020603050405020304" pitchFamily="18" charset="0"/>
              </a:rPr>
              <a:t>En termes de participation, d’emploi, d’heures de travail, de salaires, de revenus, de niveaux d’éducation, de choix professionnels, etc.</a:t>
            </a:r>
          </a:p>
          <a:p>
            <a:endParaRPr lang="fr-FR" sz="2600" dirty="0">
              <a:latin typeface="Klavika" panose="02000000000000000000" pitchFamily="2" charset="0"/>
              <a:cs typeface="Times New Roman" panose="02020603050405020304" pitchFamily="18" charset="0"/>
            </a:endParaRPr>
          </a:p>
          <a:p>
            <a:pPr marL="0" indent="0">
              <a:buFont typeface="Arial" panose="020B0604020202020204" pitchFamily="34" charset="0"/>
              <a:buNone/>
            </a:pPr>
            <a:endParaRPr lang="fr-FR" sz="2400" dirty="0">
              <a:latin typeface="Klavika" panose="02000000000000000000" pitchFamily="2" charset="0"/>
              <a:cs typeface="Times New Roman" panose="02020603050405020304" pitchFamily="18" charset="0"/>
            </a:endParaRPr>
          </a:p>
          <a:p>
            <a:endParaRPr lang="fr-FR" sz="2400" dirty="0">
              <a:latin typeface="Klavik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1177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64096"/>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Discrimination statistique</a:t>
            </a:r>
          </a:p>
        </p:txBody>
      </p:sp>
      <p:sp>
        <p:nvSpPr>
          <p:cNvPr id="3" name="Espace réservé du contenu 2"/>
          <p:cNvSpPr>
            <a:spLocks noGrp="1"/>
          </p:cNvSpPr>
          <p:nvPr>
            <p:ph idx="1"/>
          </p:nvPr>
        </p:nvSpPr>
        <p:spPr>
          <a:xfrm>
            <a:off x="404458" y="1248869"/>
            <a:ext cx="8282342" cy="5472608"/>
          </a:xfrm>
        </p:spPr>
        <p:txBody>
          <a:bodyPr>
            <a:noAutofit/>
          </a:bodyPr>
          <a:lstStyle/>
          <a:p>
            <a:pPr>
              <a:lnSpc>
                <a:spcPct val="90000"/>
              </a:lnSpc>
            </a:pPr>
            <a:r>
              <a:rPr lang="fr-FR" sz="2400" dirty="0">
                <a:latin typeface="Klavika" panose="02000000000000000000" pitchFamily="2" charset="0"/>
                <a:cs typeface="Times New Roman" panose="02020603050405020304" pitchFamily="18" charset="0"/>
              </a:rPr>
              <a:t>Deux types de travailleurs, les </a:t>
            </a:r>
            <a:r>
              <a:rPr lang="fr-FR" sz="2400" dirty="0">
                <a:solidFill>
                  <a:srgbClr val="0070C0"/>
                </a:solidFill>
                <a:latin typeface="Klavika" panose="02000000000000000000" pitchFamily="2" charset="0"/>
                <a:cs typeface="Times New Roman" panose="02020603050405020304" pitchFamily="18" charset="0"/>
              </a:rPr>
              <a:t>bleus </a:t>
            </a:r>
            <a:r>
              <a:rPr lang="fr-FR" sz="2400" dirty="0">
                <a:latin typeface="Klavika" panose="02000000000000000000" pitchFamily="2" charset="0"/>
                <a:cs typeface="Times New Roman" panose="02020603050405020304" pitchFamily="18" charset="0"/>
              </a:rPr>
              <a:t>et les </a:t>
            </a:r>
            <a:r>
              <a:rPr lang="fr-FR" sz="2400" dirty="0">
                <a:solidFill>
                  <a:srgbClr val="FF3300"/>
                </a:solidFill>
                <a:latin typeface="Klavika" panose="02000000000000000000" pitchFamily="2" charset="0"/>
                <a:cs typeface="Times New Roman" panose="02020603050405020304" pitchFamily="18" charset="0"/>
              </a:rPr>
              <a:t>rouges</a:t>
            </a:r>
            <a:r>
              <a:rPr lang="fr-FR" sz="2400" dirty="0">
                <a:latin typeface="Klavika" panose="02000000000000000000" pitchFamily="2" charset="0"/>
                <a:cs typeface="Times New Roman" panose="02020603050405020304" pitchFamily="18" charset="0"/>
              </a:rPr>
              <a:t>,    chacun étant également productif.</a:t>
            </a:r>
          </a:p>
          <a:p>
            <a:pPr>
              <a:lnSpc>
                <a:spcPct val="90000"/>
              </a:lnSpc>
            </a:pPr>
            <a:endParaRPr lang="fr-FR" sz="1600" dirty="0">
              <a:latin typeface="Klavika" panose="02000000000000000000" pitchFamily="2" charset="0"/>
              <a:cs typeface="Times New Roman" panose="02020603050405020304" pitchFamily="18" charset="0"/>
            </a:endParaRPr>
          </a:p>
          <a:p>
            <a:pPr>
              <a:lnSpc>
                <a:spcPct val="90000"/>
              </a:lnSpc>
            </a:pPr>
            <a:r>
              <a:rPr lang="fr-FR" sz="2400" dirty="0">
                <a:latin typeface="Klavika" panose="02000000000000000000" pitchFamily="2" charset="0"/>
                <a:cs typeface="Times New Roman" panose="02020603050405020304" pitchFamily="18" charset="0"/>
              </a:rPr>
              <a:t>Les employeurs voudront payer plus à celui qui est prêt à travailler tard le soir.</a:t>
            </a:r>
          </a:p>
          <a:p>
            <a:pPr>
              <a:lnSpc>
                <a:spcPct val="90000"/>
              </a:lnSpc>
            </a:pPr>
            <a:endParaRPr lang="fr-FR" sz="2400" dirty="0">
              <a:latin typeface="Klavika" panose="02000000000000000000" pitchFamily="2" charset="0"/>
              <a:cs typeface="Times New Roman" panose="02020603050405020304" pitchFamily="18" charset="0"/>
            </a:endParaRPr>
          </a:p>
          <a:p>
            <a:pPr>
              <a:lnSpc>
                <a:spcPct val="90000"/>
              </a:lnSpc>
            </a:pPr>
            <a:r>
              <a:rPr lang="fr-FR" sz="2400" dirty="0">
                <a:latin typeface="Klavika" panose="02000000000000000000" pitchFamily="2" charset="0"/>
                <a:cs typeface="Times New Roman" panose="02020603050405020304" pitchFamily="18" charset="0"/>
              </a:rPr>
              <a:t>Ils observent que, </a:t>
            </a:r>
            <a:r>
              <a:rPr lang="fr-FR" sz="2400" i="1" dirty="0">
                <a:latin typeface="Klavika" panose="02000000000000000000" pitchFamily="2" charset="0"/>
                <a:cs typeface="Times New Roman" panose="02020603050405020304" pitchFamily="18" charset="0"/>
              </a:rPr>
              <a:t>en moyenne</a:t>
            </a:r>
            <a:r>
              <a:rPr lang="fr-FR" sz="2400" dirty="0">
                <a:latin typeface="Klavika" panose="02000000000000000000" pitchFamily="2" charset="0"/>
                <a:cs typeface="Times New Roman" panose="02020603050405020304" pitchFamily="18" charset="0"/>
              </a:rPr>
              <a:t>, les travailleurs </a:t>
            </a:r>
            <a:r>
              <a:rPr lang="fr-FR" sz="2400" dirty="0">
                <a:solidFill>
                  <a:srgbClr val="0070C0"/>
                </a:solidFill>
                <a:latin typeface="Klavika" panose="02000000000000000000" pitchFamily="2" charset="0"/>
                <a:cs typeface="Times New Roman" panose="02020603050405020304" pitchFamily="18" charset="0"/>
              </a:rPr>
              <a:t>bleus</a:t>
            </a:r>
            <a:r>
              <a:rPr lang="fr-FR" sz="2400" dirty="0">
                <a:latin typeface="Klavika" panose="02000000000000000000" pitchFamily="2" charset="0"/>
                <a:cs typeface="Times New Roman" panose="02020603050405020304" pitchFamily="18" charset="0"/>
              </a:rPr>
              <a:t> ne travaillent pas tard le soir. </a:t>
            </a:r>
          </a:p>
          <a:p>
            <a:pPr>
              <a:lnSpc>
                <a:spcPct val="90000"/>
              </a:lnSpc>
            </a:pPr>
            <a:endParaRPr lang="fr-FR" sz="2400" dirty="0">
              <a:latin typeface="Klavika" panose="02000000000000000000" pitchFamily="2" charset="0"/>
              <a:cs typeface="Times New Roman" panose="02020603050405020304" pitchFamily="18" charset="0"/>
            </a:endParaRPr>
          </a:p>
          <a:p>
            <a:pPr>
              <a:lnSpc>
                <a:spcPct val="90000"/>
              </a:lnSpc>
            </a:pPr>
            <a:r>
              <a:rPr lang="fr-FR" sz="2400" dirty="0">
                <a:latin typeface="Klavika" panose="02000000000000000000" pitchFamily="2" charset="0"/>
                <a:cs typeface="Times New Roman" panose="02020603050405020304" pitchFamily="18" charset="0"/>
              </a:rPr>
              <a:t>Ils vont payer à un travailleur </a:t>
            </a:r>
            <a:r>
              <a:rPr lang="fr-FR" sz="2400" dirty="0">
                <a:solidFill>
                  <a:srgbClr val="0070C0"/>
                </a:solidFill>
                <a:latin typeface="Klavika" panose="02000000000000000000" pitchFamily="2" charset="0"/>
                <a:cs typeface="Times New Roman" panose="02020603050405020304" pitchFamily="18" charset="0"/>
              </a:rPr>
              <a:t>bleus</a:t>
            </a:r>
            <a:r>
              <a:rPr lang="fr-FR" sz="2400" dirty="0">
                <a:latin typeface="Klavika" panose="02000000000000000000" pitchFamily="2" charset="0"/>
                <a:cs typeface="Times New Roman" panose="02020603050405020304" pitchFamily="18" charset="0"/>
              </a:rPr>
              <a:t> selon la productivité moyenne de son group.</a:t>
            </a:r>
          </a:p>
          <a:p>
            <a:pPr>
              <a:lnSpc>
                <a:spcPct val="90000"/>
              </a:lnSpc>
            </a:pPr>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La discrimination est efficace </a:t>
            </a:r>
            <a:r>
              <a:rPr lang="fr-FR" sz="2400" i="1" dirty="0">
                <a:latin typeface="Klavika" panose="02000000000000000000" pitchFamily="2" charset="0"/>
                <a:cs typeface="Times New Roman" panose="02020603050405020304" pitchFamily="18" charset="0"/>
              </a:rPr>
              <a:t>en moyenne.</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30</a:t>
            </a:fld>
            <a:endParaRPr lang="de-DE"/>
          </a:p>
        </p:txBody>
      </p:sp>
    </p:spTree>
    <p:extLst>
      <p:ext uri="{BB962C8B-B14F-4D97-AF65-F5344CB8AC3E}">
        <p14:creationId xmlns:p14="http://schemas.microsoft.com/office/powerpoint/2010/main" val="3695501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Discrimination statistique</a:t>
            </a:r>
          </a:p>
        </p:txBody>
      </p:sp>
      <p:sp>
        <p:nvSpPr>
          <p:cNvPr id="3" name="Espace réservé du contenu 2"/>
          <p:cNvSpPr>
            <a:spLocks noGrp="1"/>
          </p:cNvSpPr>
          <p:nvPr>
            <p:ph idx="1"/>
          </p:nvPr>
        </p:nvSpPr>
        <p:spPr>
          <a:xfrm>
            <a:off x="457200" y="1625401"/>
            <a:ext cx="8121236" cy="5036743"/>
          </a:xfrm>
        </p:spPr>
        <p:txBody>
          <a:bodyPr>
            <a:normAutofit/>
          </a:bodyPr>
          <a:lstStyle/>
          <a:p>
            <a:pPr algn="just"/>
            <a:r>
              <a:rPr lang="fr-FR" sz="2400" noProof="0" dirty="0">
                <a:latin typeface="Klavika" panose="02000000000000000000" pitchFamily="2" charset="0"/>
                <a:cs typeface="Times New Roman" panose="02020603050405020304" pitchFamily="18" charset="0"/>
              </a:rPr>
              <a:t>Pourquoi la discrimination statistique devrait-elle être illégale si elle est efficace?</a:t>
            </a:r>
          </a:p>
          <a:p>
            <a:pPr algn="just"/>
            <a:endParaRPr lang="fr-FR" sz="2400" noProof="0" dirty="0">
              <a:latin typeface="Klavika" panose="02000000000000000000" pitchFamily="2" charset="0"/>
              <a:cs typeface="Times New Roman" panose="02020603050405020304" pitchFamily="18" charset="0"/>
            </a:endParaRPr>
          </a:p>
          <a:p>
            <a:pPr algn="just"/>
            <a:r>
              <a:rPr lang="fr-FR" sz="2400" noProof="0" dirty="0">
                <a:latin typeface="Klavika" panose="02000000000000000000" pitchFamily="2" charset="0"/>
                <a:cs typeface="Times New Roman" panose="02020603050405020304" pitchFamily="18" charset="0"/>
              </a:rPr>
              <a:t>Elle viole le concept d’équité.</a:t>
            </a:r>
          </a:p>
          <a:p>
            <a:pPr algn="just"/>
            <a:endParaRPr lang="fr-FR" sz="2400" noProof="0" dirty="0">
              <a:latin typeface="Klavika" panose="02000000000000000000" pitchFamily="2" charset="0"/>
              <a:cs typeface="Times New Roman" panose="02020603050405020304" pitchFamily="18" charset="0"/>
            </a:endParaRPr>
          </a:p>
          <a:p>
            <a:pPr algn="just"/>
            <a:r>
              <a:rPr lang="fr-FR" sz="2400" noProof="0" dirty="0">
                <a:latin typeface="Klavika" panose="02000000000000000000" pitchFamily="2" charset="0"/>
                <a:cs typeface="Times New Roman" panose="02020603050405020304" pitchFamily="18" charset="0"/>
              </a:rPr>
              <a:t>Cela va à l’encontre de l’idée suivante : dois-je être traitée selon ce que les autres femmes choisissent de faire?</a:t>
            </a:r>
          </a:p>
          <a:p>
            <a:pPr algn="just"/>
            <a:endParaRPr lang="fr-FR" sz="2400" noProof="0" dirty="0">
              <a:latin typeface="Klavika" panose="02000000000000000000" pitchFamily="2" charset="0"/>
              <a:cs typeface="Times New Roman" panose="02020603050405020304" pitchFamily="18" charset="0"/>
            </a:endParaRPr>
          </a:p>
          <a:p>
            <a:pPr algn="just"/>
            <a:r>
              <a:rPr lang="fr-FR" sz="2400" noProof="0" dirty="0">
                <a:latin typeface="Klavika" panose="02000000000000000000" pitchFamily="2" charset="0"/>
                <a:cs typeface="Times New Roman" panose="02020603050405020304" pitchFamily="18" charset="0"/>
              </a:rPr>
              <a:t>Il est difficile de faire la distinction entre la discrimination statistique “acceptable” et la discrimination statistique “inacceptable”.</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31</a:t>
            </a:fld>
            <a:endParaRPr lang="de-DE"/>
          </a:p>
        </p:txBody>
      </p:sp>
    </p:spTree>
    <p:extLst>
      <p:ext uri="{BB962C8B-B14F-4D97-AF65-F5344CB8AC3E}">
        <p14:creationId xmlns:p14="http://schemas.microsoft.com/office/powerpoint/2010/main" val="102101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noProof="0" dirty="0">
                <a:solidFill>
                  <a:srgbClr val="0070C0"/>
                </a:solidFill>
                <a:latin typeface="Klavika" panose="02000000000000000000" pitchFamily="2" charset="0"/>
                <a:cs typeface="Times New Roman" panose="02020603050405020304" pitchFamily="18" charset="0"/>
              </a:rPr>
              <a:t>Détecter la discrimination: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Orchestres</a:t>
            </a:r>
            <a:r>
              <a:rPr lang="fr-FR" sz="3200" dirty="0">
                <a:solidFill>
                  <a:srgbClr val="0070C0"/>
                </a:solidFill>
                <a:latin typeface="Klavika" panose="02000000000000000000" pitchFamily="2" charset="0"/>
                <a:cs typeface="Times New Roman" panose="02020603050405020304" pitchFamily="18" charset="0"/>
              </a:rPr>
              <a:t> américains, années 1970s</a:t>
            </a:r>
            <a:endParaRPr lang="fr-FR" sz="32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358821" y="1566022"/>
            <a:ext cx="8426358" cy="5036743"/>
          </a:xfrm>
        </p:spPr>
        <p:txBody>
          <a:bodyPr>
            <a:normAutofit/>
          </a:bodyPr>
          <a:lstStyle/>
          <a:p>
            <a:r>
              <a:rPr lang="fr-FR" altLang="fr-FR" sz="2400" noProof="0" dirty="0">
                <a:latin typeface="Klavika" panose="02000000000000000000" pitchFamily="2" charset="0"/>
                <a:cs typeface="Times New Roman" panose="02020603050405020304" pitchFamily="18" charset="0"/>
              </a:rPr>
              <a:t>Les orchestres symphoniques étaient exclusivement masculins dans le passé, peu à peu des musiciennes ont été embauchées à partir de l’après-guerre.</a:t>
            </a:r>
          </a:p>
          <a:p>
            <a:r>
              <a:rPr lang="fr-FR" altLang="fr-FR" sz="2400" noProof="0" dirty="0">
                <a:latin typeface="Klavika" panose="02000000000000000000" pitchFamily="2" charset="0"/>
                <a:cs typeface="Times New Roman" panose="02020603050405020304" pitchFamily="18" charset="0"/>
              </a:rPr>
              <a:t>De nombreux orchestres ont mis en place des écrans pendant les auditions dans les années 70, de façon à ce que les juges  ne puissent pas être influencés par le sexe de l’artiste.</a:t>
            </a:r>
          </a:p>
          <a:p>
            <a:r>
              <a:rPr lang="fr-FR" sz="2400" dirty="0">
                <a:latin typeface="Klavika" panose="02000000000000000000" pitchFamily="2" charset="0"/>
                <a:cs typeface="Times New Roman" panose="02020603050405020304" pitchFamily="18" charset="0"/>
              </a:rPr>
              <a:t>Les auditions à l’aveugle ont augmenté la probabilité relative que les femmes passent le premier tour d’environ 50%.</a:t>
            </a:r>
          </a:p>
          <a:p>
            <a:pPr marL="342900" lvl="1" indent="-342900">
              <a:buFont typeface="Arial" panose="020B0604020202020204" pitchFamily="34" charset="0"/>
              <a:buChar char="•"/>
            </a:pPr>
            <a:r>
              <a:rPr lang="fr-FR" sz="2400" dirty="0">
                <a:latin typeface="Klavika" panose="02000000000000000000" pitchFamily="2" charset="0"/>
                <a:cs typeface="Times New Roman" panose="02020603050405020304" pitchFamily="18" charset="0"/>
              </a:rPr>
              <a:t>Cela suggère la présence de discrimination à l’encontre des femmes dans les années 1970.</a:t>
            </a:r>
          </a:p>
          <a:p>
            <a:pPr marL="342900" lvl="1" indent="-342900">
              <a:buFont typeface="Arial" panose="020B0604020202020204" pitchFamily="34" charset="0"/>
              <a:buChar char="•"/>
            </a:pPr>
            <a:r>
              <a:rPr lang="fr-FR" sz="2400" dirty="0">
                <a:latin typeface="Klavika" panose="02000000000000000000" pitchFamily="2" charset="0"/>
                <a:cs typeface="Times New Roman" panose="02020603050405020304" pitchFamily="18" charset="0"/>
              </a:rPr>
              <a:t>Est-ce encore le cas aujourd’hui?</a:t>
            </a:r>
          </a:p>
          <a:p>
            <a:endParaRPr lang="fr-FR" altLang="fr-FR" sz="2400" noProof="0" dirty="0">
              <a:latin typeface="Klavika" panose="02000000000000000000" pitchFamily="2" charset="0"/>
              <a:cs typeface="Times New Roman" panose="02020603050405020304" pitchFamily="18" charset="0"/>
            </a:endParaRPr>
          </a:p>
          <a:p>
            <a:pPr marL="0" indent="0" algn="just">
              <a:buNone/>
            </a:pPr>
            <a:endParaRPr lang="fr-FR" sz="2400" noProof="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32</a:t>
            </a:fld>
            <a:endParaRPr lang="de-DE"/>
          </a:p>
        </p:txBody>
      </p:sp>
    </p:spTree>
    <p:extLst>
      <p:ext uri="{BB962C8B-B14F-4D97-AF65-F5344CB8AC3E}">
        <p14:creationId xmlns:p14="http://schemas.microsoft.com/office/powerpoint/2010/main" val="1461473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rgbClr val="0070C0"/>
                </a:solidFill>
                <a:latin typeface="Klavika" panose="02000000000000000000" pitchFamily="2" charset="0"/>
                <a:cs typeface="Times New Roman" panose="02020603050405020304" pitchFamily="18" charset="0"/>
              </a:rPr>
              <a:t>Détecter la discrimination </a:t>
            </a:r>
            <a:br>
              <a:rPr lang="fr-FR" sz="3200" dirty="0">
                <a:solidFill>
                  <a:srgbClr val="0070C0"/>
                </a:solidFill>
                <a:latin typeface="Klavika" panose="02000000000000000000" pitchFamily="2" charset="0"/>
                <a:cs typeface="Times New Roman" panose="02020603050405020304" pitchFamily="18" charset="0"/>
              </a:rPr>
            </a:br>
            <a:endParaRPr lang="fr-FR" sz="32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394114" y="1417638"/>
            <a:ext cx="8121236" cy="4959873"/>
          </a:xfrm>
        </p:spPr>
        <p:txBody>
          <a:bodyPr>
            <a:normAutofit/>
          </a:bodyPr>
          <a:lstStyle/>
          <a:p>
            <a:r>
              <a:rPr lang="fr-FR" sz="2400" noProof="0" dirty="0">
                <a:latin typeface="Klavika" panose="02000000000000000000" pitchFamily="2" charset="0"/>
                <a:cs typeface="Times New Roman" panose="02020603050405020304" pitchFamily="18" charset="0"/>
              </a:rPr>
              <a:t>Extrêmement difficile!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Ce type d’expériences est rare.</a:t>
            </a:r>
            <a:endParaRPr lang="fr-FR" sz="2000" noProof="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Etudes par correspondance:</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réponse à une offre d’emploi en envoyant deux CV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pour chaque paire, les caractéristiques des candidats sont  similaires à l’exception du sexe/origine ethnique,</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mesurer le taux de réponse.</a:t>
            </a:r>
          </a:p>
          <a:p>
            <a:r>
              <a:rPr lang="fr-FR" sz="2400" noProof="0" dirty="0">
                <a:latin typeface="Klavika" panose="02000000000000000000" pitchFamily="2" charset="0"/>
                <a:cs typeface="Times New Roman" panose="02020603050405020304" pitchFamily="18" charset="0"/>
              </a:rPr>
              <a:t>Les résultats, en France et ailleurs, montrent que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Il y a une discrimination ethnique considérable,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Elle est faible ou pas présente pour les femmes.</a:t>
            </a:r>
            <a:endParaRPr lang="fr-FR" sz="2400" noProof="0" dirty="0">
              <a:latin typeface="Klavika" panose="02000000000000000000" pitchFamily="2" charset="0"/>
              <a:cs typeface="Times New Roman" panose="02020603050405020304" pitchFamily="18" charset="0"/>
            </a:endParaRPr>
          </a:p>
          <a:p>
            <a:r>
              <a:rPr lang="fr-FR" sz="2400" noProof="0" dirty="0">
                <a:latin typeface="Klavika" panose="02000000000000000000" pitchFamily="2" charset="0"/>
                <a:cs typeface="Times New Roman" panose="02020603050405020304" pitchFamily="18" charset="0"/>
              </a:rPr>
              <a:t>La discrimination </a:t>
            </a:r>
            <a:r>
              <a:rPr lang="fr-FR" sz="2400" dirty="0">
                <a:latin typeface="Klavika" panose="02000000000000000000" pitchFamily="2" charset="0"/>
                <a:cs typeface="Times New Roman" panose="02020603050405020304" pitchFamily="18" charset="0"/>
              </a:rPr>
              <a:t>consciente </a:t>
            </a:r>
            <a:r>
              <a:rPr lang="fr-FR" sz="2400" noProof="0" dirty="0">
                <a:latin typeface="Klavika" panose="02000000000000000000" pitchFamily="2" charset="0"/>
                <a:cs typeface="Times New Roman" panose="02020603050405020304" pitchFamily="18" charset="0"/>
              </a:rPr>
              <a:t>ne semble pas être le facteur principal.</a:t>
            </a:r>
            <a:endParaRPr lang="fr-FR" sz="200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33</a:t>
            </a:fld>
            <a:endParaRPr lang="de-DE" dirty="0"/>
          </a:p>
        </p:txBody>
      </p:sp>
    </p:spTree>
    <p:extLst>
      <p:ext uri="{BB962C8B-B14F-4D97-AF65-F5344CB8AC3E}">
        <p14:creationId xmlns:p14="http://schemas.microsoft.com/office/powerpoint/2010/main" val="3504971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DEE82-5975-419A-A213-8AB164CE4280}"/>
              </a:ext>
            </a:extLst>
          </p:cNvPr>
          <p:cNvSpPr>
            <a:spLocks noGrp="1"/>
          </p:cNvSpPr>
          <p:nvPr>
            <p:ph type="title"/>
          </p:nvPr>
        </p:nvSpPr>
        <p:spPr/>
        <p:txBody>
          <a:bodyPr>
            <a:noAutofit/>
          </a:bodyPr>
          <a:lstStyle/>
          <a:p>
            <a:r>
              <a:rPr lang="fr-FR" sz="3200" dirty="0" smtClean="0">
                <a:solidFill>
                  <a:srgbClr val="0070C0"/>
                </a:solidFill>
                <a:latin typeface="Klavika" panose="02000000000000000000" pitchFamily="2" charset="0"/>
              </a:rPr>
              <a:t>Discrimination versus auto-sélection</a:t>
            </a:r>
            <a:endParaRPr lang="en-GB" sz="3200" dirty="0">
              <a:solidFill>
                <a:srgbClr val="0070C0"/>
              </a:solidFill>
              <a:latin typeface="Klavika" panose="02000000000000000000"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89A46A2-AC44-46AB-ABBD-08F99822CA15}"/>
              </a:ext>
            </a:extLst>
          </p:cNvPr>
          <p:cNvSpPr>
            <a:spLocks noGrp="1"/>
          </p:cNvSpPr>
          <p:nvPr>
            <p:ph idx="1"/>
          </p:nvPr>
        </p:nvSpPr>
        <p:spPr>
          <a:xfrm>
            <a:off x="457200" y="1556792"/>
            <a:ext cx="8435280" cy="4799560"/>
          </a:xfrm>
        </p:spPr>
        <p:txBody>
          <a:bodyPr>
            <a:normAutofit fontScale="92500" lnSpcReduction="10000"/>
          </a:bodyPr>
          <a:lstStyle/>
          <a:p>
            <a:r>
              <a:rPr lang="fr-FR" sz="2600" dirty="0">
                <a:latin typeface="Klavika" panose="02000000000000000000" pitchFamily="2" charset="0"/>
              </a:rPr>
              <a:t>Promotions académiques en sciences économiques: passage de maître de conférences à Prof</a:t>
            </a:r>
          </a:p>
          <a:p>
            <a:r>
              <a:rPr lang="fr-FR" sz="2600" dirty="0">
                <a:latin typeface="Klavika" panose="02000000000000000000" pitchFamily="2" charset="0"/>
              </a:rPr>
              <a:t>Probabilité de promotion 2 fois plus élevée pour les hommes</a:t>
            </a:r>
          </a:p>
          <a:p>
            <a:r>
              <a:rPr lang="fr-FR" sz="2600" dirty="0">
                <a:latin typeface="Klavika" panose="02000000000000000000" pitchFamily="2" charset="0"/>
              </a:rPr>
              <a:t>Décomposition en deux étapes</a:t>
            </a:r>
          </a:p>
          <a:p>
            <a:pPr lvl="1">
              <a:buSzPct val="80000"/>
              <a:buFont typeface="Courier New" panose="02070309020205020404" pitchFamily="49" charset="0"/>
              <a:buChar char="o"/>
            </a:pPr>
            <a:r>
              <a:rPr lang="fr-FR" sz="2400" dirty="0">
                <a:latin typeface="Klavika" panose="02000000000000000000" pitchFamily="2" charset="0"/>
              </a:rPr>
              <a:t>Probabilité de candidater au concours</a:t>
            </a:r>
          </a:p>
          <a:p>
            <a:pPr lvl="1">
              <a:buSzPct val="80000"/>
              <a:buFont typeface="Courier New" panose="02070309020205020404" pitchFamily="49" charset="0"/>
              <a:buChar char="o"/>
            </a:pPr>
            <a:r>
              <a:rPr lang="fr-FR" sz="2400" dirty="0">
                <a:latin typeface="Klavika" panose="02000000000000000000" pitchFamily="2" charset="0"/>
              </a:rPr>
              <a:t>Probabilité d’être promu/promue conditionnel à être candidate/e</a:t>
            </a:r>
          </a:p>
          <a:p>
            <a:r>
              <a:rPr lang="fr-FR" sz="2600" dirty="0">
                <a:latin typeface="Klavika" panose="02000000000000000000" pitchFamily="2" charset="0"/>
              </a:rPr>
              <a:t>Presque la totalité de la différence en probabilité de promotion due au fait que </a:t>
            </a:r>
            <a:r>
              <a:rPr lang="fr-FR" sz="2600" b="1" dirty="0">
                <a:latin typeface="Klavika" panose="02000000000000000000" pitchFamily="2" charset="0"/>
              </a:rPr>
              <a:t>les femmes ne candidatent pas.</a:t>
            </a:r>
          </a:p>
          <a:p>
            <a:r>
              <a:rPr lang="fr-FR" sz="2600" dirty="0">
                <a:latin typeface="Klavika" panose="02000000000000000000" pitchFamily="2" charset="0"/>
              </a:rPr>
              <a:t>Explications</a:t>
            </a:r>
          </a:p>
          <a:p>
            <a:pPr lvl="1">
              <a:buSzPct val="80000"/>
              <a:buFont typeface="Courier New" panose="02070309020205020404" pitchFamily="49" charset="0"/>
              <a:buChar char="o"/>
            </a:pPr>
            <a:r>
              <a:rPr lang="fr-FR" sz="2400" dirty="0">
                <a:latin typeface="Klavika" panose="02000000000000000000" pitchFamily="2" charset="0"/>
              </a:rPr>
              <a:t>Aversion à la compétition? </a:t>
            </a:r>
          </a:p>
          <a:p>
            <a:pPr lvl="1">
              <a:buSzPct val="80000"/>
              <a:buFont typeface="Courier New" panose="02070309020205020404" pitchFamily="49" charset="0"/>
              <a:buChar char="o"/>
            </a:pPr>
            <a:r>
              <a:rPr lang="fr-FR" sz="2400" dirty="0">
                <a:latin typeface="Klavika" panose="02000000000000000000" pitchFamily="2" charset="0"/>
              </a:rPr>
              <a:t>Discrimination anticipée?</a:t>
            </a:r>
          </a:p>
          <a:p>
            <a:pPr lvl="1">
              <a:buSzPct val="80000"/>
              <a:buFont typeface="Courier New" panose="02070309020205020404" pitchFamily="49" charset="0"/>
              <a:buChar char="o"/>
            </a:pPr>
            <a:r>
              <a:rPr lang="fr-FR" sz="2400" dirty="0">
                <a:latin typeface="Klavika" panose="02000000000000000000" pitchFamily="2" charset="0"/>
              </a:rPr>
              <a:t>Normes sociales</a:t>
            </a:r>
            <a:r>
              <a:rPr lang="fr-FR" sz="2600" dirty="0">
                <a:latin typeface="Klavika" panose="02000000000000000000" pitchFamily="2" charset="0"/>
              </a:rPr>
              <a:t>?</a:t>
            </a:r>
          </a:p>
          <a:p>
            <a:endParaRPr lang="en-GB" dirty="0"/>
          </a:p>
        </p:txBody>
      </p:sp>
      <p:sp>
        <p:nvSpPr>
          <p:cNvPr id="4" name="Slide Number Placeholder 3">
            <a:extLst>
              <a:ext uri="{FF2B5EF4-FFF2-40B4-BE49-F238E27FC236}">
                <a16:creationId xmlns:a16="http://schemas.microsoft.com/office/drawing/2014/main" xmlns="" id="{5D7F6E47-C04C-41D0-A959-45949811175B}"/>
              </a:ext>
            </a:extLst>
          </p:cNvPr>
          <p:cNvSpPr>
            <a:spLocks noGrp="1"/>
          </p:cNvSpPr>
          <p:nvPr>
            <p:ph type="sldNum" sz="quarter" idx="12"/>
          </p:nvPr>
        </p:nvSpPr>
        <p:spPr/>
        <p:txBody>
          <a:bodyPr/>
          <a:lstStyle/>
          <a:p>
            <a:fld id="{3BC89434-61BC-45B0-B28C-B824B3628714}" type="slidenum">
              <a:rPr lang="de-DE" smtClean="0"/>
              <a:t>34</a:t>
            </a:fld>
            <a:endParaRPr lang="de-DE" dirty="0"/>
          </a:p>
        </p:txBody>
      </p:sp>
    </p:spTree>
    <p:extLst>
      <p:ext uri="{BB962C8B-B14F-4D97-AF65-F5344CB8AC3E}">
        <p14:creationId xmlns:p14="http://schemas.microsoft.com/office/powerpoint/2010/main" val="200958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340768"/>
            <a:ext cx="7272808" cy="5036743"/>
          </a:xfrm>
        </p:spPr>
        <p:txBody>
          <a:bodyPr>
            <a:normAutofit/>
          </a:bodyPr>
          <a:lstStyle/>
          <a:p>
            <a:pPr marL="0" indent="0" algn="just">
              <a:buNone/>
            </a:pPr>
            <a:r>
              <a:rPr lang="fr-FR" sz="2800" dirty="0">
                <a:latin typeface="Klavika"/>
                <a:cs typeface="Times New Roman" panose="02020603050405020304" pitchFamily="18" charset="0"/>
              </a:rPr>
              <a:t>Un chirurgien des urgences doit opérer un garçon qui a été grièvement blessé dans un accident de voiture dans lequel son père a été tué sur le coup. Le chirurgien jette un coup d'œil au visage du garçon et dit: </a:t>
            </a:r>
          </a:p>
          <a:p>
            <a:pPr marL="0" indent="0" algn="just">
              <a:buNone/>
            </a:pPr>
            <a:r>
              <a:rPr lang="fr-FR" sz="2800" dirty="0">
                <a:latin typeface="Klavika"/>
                <a:cs typeface="Times New Roman" panose="02020603050405020304" pitchFamily="18" charset="0"/>
              </a:rPr>
              <a:t>«Je ne peux pas l’opérer, c'est mon fils ».</a:t>
            </a:r>
            <a:r>
              <a:rPr lang="fr-FR" sz="2800" dirty="0">
                <a:latin typeface="Klavika"/>
              </a:rPr>
              <a:t> </a:t>
            </a:r>
          </a:p>
          <a:p>
            <a:pPr marL="0" indent="0">
              <a:buNone/>
            </a:pPr>
            <a:endParaRPr lang="en-US" sz="2800" dirty="0">
              <a:latin typeface="Klavika"/>
              <a:cs typeface="Times New Roman" panose="02020603050405020304" pitchFamily="18" charset="0"/>
            </a:endParaRPr>
          </a:p>
          <a:p>
            <a:pPr marL="0" indent="0">
              <a:buNone/>
            </a:pPr>
            <a:endParaRPr lang="en-US" sz="2800" dirty="0">
              <a:latin typeface="Klavika"/>
              <a:cs typeface="Times New Roman" panose="02020603050405020304" pitchFamily="18" charset="0"/>
            </a:endParaRPr>
          </a:p>
          <a:p>
            <a:pPr marL="0" indent="0">
              <a:buNone/>
            </a:pPr>
            <a:r>
              <a:rPr lang="en-US" sz="2800" dirty="0">
                <a:latin typeface="Klavika"/>
                <a:cs typeface="Times New Roman" panose="02020603050405020304" pitchFamily="18" charset="0"/>
              </a:rPr>
              <a:t>	</a:t>
            </a:r>
            <a:r>
              <a:rPr lang="fr-FR" sz="2800" dirty="0">
                <a:latin typeface="Klavika"/>
                <a:cs typeface="Times New Roman" panose="02020603050405020304" pitchFamily="18" charset="0"/>
              </a:rPr>
              <a:t>Comment cela est-il possible ? </a:t>
            </a:r>
          </a:p>
        </p:txBody>
      </p:sp>
      <p:sp>
        <p:nvSpPr>
          <p:cNvPr id="2" name="Espace réservé du numéro de diapositive 1"/>
          <p:cNvSpPr>
            <a:spLocks noGrp="1"/>
          </p:cNvSpPr>
          <p:nvPr>
            <p:ph type="sldNum" sz="quarter" idx="12"/>
          </p:nvPr>
        </p:nvSpPr>
        <p:spPr/>
        <p:txBody>
          <a:bodyPr/>
          <a:lstStyle/>
          <a:p>
            <a:fld id="{3BC89434-61BC-45B0-B28C-B824B3628714}" type="slidenum">
              <a:rPr lang="de-DE" smtClean="0"/>
              <a:t>35</a:t>
            </a:fld>
            <a:endParaRPr lang="de-DE"/>
          </a:p>
        </p:txBody>
      </p:sp>
      <p:sp>
        <p:nvSpPr>
          <p:cNvPr id="4" name="Titre 1"/>
          <p:cNvSpPr>
            <a:spLocks noGrp="1"/>
          </p:cNvSpPr>
          <p:nvPr>
            <p:ph type="title"/>
          </p:nvPr>
        </p:nvSpPr>
        <p:spPr>
          <a:xfrm>
            <a:off x="457200" y="274638"/>
            <a:ext cx="8229600" cy="850106"/>
          </a:xfrm>
        </p:spPr>
        <p:txBody>
          <a:bodyPr>
            <a:normAutofit/>
          </a:bodyPr>
          <a:lstStyle/>
          <a:p>
            <a:r>
              <a:rPr lang="fr-FR" sz="3200" dirty="0">
                <a:solidFill>
                  <a:srgbClr val="0070C0"/>
                </a:solidFill>
                <a:latin typeface="Klavika"/>
                <a:cs typeface="Times New Roman" panose="02020603050405020304" pitchFamily="18" charset="0"/>
              </a:rPr>
              <a:t>Une énigme</a:t>
            </a:r>
          </a:p>
        </p:txBody>
      </p:sp>
    </p:spTree>
    <p:extLst>
      <p:ext uri="{BB962C8B-B14F-4D97-AF65-F5344CB8AC3E}">
        <p14:creationId xmlns:p14="http://schemas.microsoft.com/office/powerpoint/2010/main" val="4218238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340768"/>
            <a:ext cx="7272808" cy="5036743"/>
          </a:xfrm>
        </p:spPr>
        <p:txBody>
          <a:bodyPr>
            <a:normAutofit/>
          </a:bodyPr>
          <a:lstStyle/>
          <a:p>
            <a:pPr marL="0" indent="0" algn="just">
              <a:buNone/>
            </a:pPr>
            <a:r>
              <a:rPr lang="fr-FR" sz="2800" dirty="0">
                <a:latin typeface="Klavika"/>
                <a:cs typeface="Times New Roman" panose="02020603050405020304" pitchFamily="18" charset="0"/>
              </a:rPr>
              <a:t>Un chirurgien des urgences doit opérer un garçon qui a été grièvement blessé dans un accident de voiture dans lequel son père a été tué sur le coup. Le chirurgien jette un coup d'œil au visage du garçon et dit: </a:t>
            </a:r>
          </a:p>
          <a:p>
            <a:pPr marL="0" indent="0" algn="just">
              <a:buNone/>
            </a:pPr>
            <a:r>
              <a:rPr lang="fr-FR" sz="2800" dirty="0">
                <a:latin typeface="Klavika"/>
                <a:cs typeface="Times New Roman" panose="02020603050405020304" pitchFamily="18" charset="0"/>
              </a:rPr>
              <a:t>«Je ne peux pas l’opérer, c'est mon fils ».</a:t>
            </a:r>
            <a:r>
              <a:rPr lang="fr-FR" sz="2800" dirty="0">
                <a:latin typeface="Klavika"/>
              </a:rPr>
              <a:t> </a:t>
            </a:r>
          </a:p>
          <a:p>
            <a:pPr marL="0" indent="0">
              <a:buNone/>
            </a:pPr>
            <a:endParaRPr lang="en-US" sz="2800" dirty="0">
              <a:latin typeface="Klavika"/>
              <a:cs typeface="Times New Roman" panose="02020603050405020304" pitchFamily="18" charset="0"/>
            </a:endParaRPr>
          </a:p>
          <a:p>
            <a:pPr marL="0" indent="0">
              <a:buNone/>
            </a:pPr>
            <a:r>
              <a:rPr lang="en-US" sz="2800" dirty="0">
                <a:latin typeface="Klavika"/>
                <a:cs typeface="Times New Roman" panose="02020603050405020304" pitchFamily="18" charset="0"/>
              </a:rPr>
              <a:t>	</a:t>
            </a:r>
          </a:p>
          <a:p>
            <a:pPr marL="0" indent="0">
              <a:buNone/>
            </a:pPr>
            <a:r>
              <a:rPr lang="fr-FR" sz="2800" dirty="0">
                <a:latin typeface="Klavika"/>
                <a:cs typeface="Times New Roman" panose="02020603050405020304" pitchFamily="18" charset="0"/>
              </a:rPr>
              <a:t>	    Comment cela est-il possible ? </a:t>
            </a:r>
          </a:p>
        </p:txBody>
      </p:sp>
      <p:sp>
        <p:nvSpPr>
          <p:cNvPr id="2" name="Espace réservé du numéro de diapositive 1"/>
          <p:cNvSpPr>
            <a:spLocks noGrp="1"/>
          </p:cNvSpPr>
          <p:nvPr>
            <p:ph type="sldNum" sz="quarter" idx="12"/>
          </p:nvPr>
        </p:nvSpPr>
        <p:spPr/>
        <p:txBody>
          <a:bodyPr/>
          <a:lstStyle/>
          <a:p>
            <a:fld id="{3BC89434-61BC-45B0-B28C-B824B3628714}" type="slidenum">
              <a:rPr lang="de-DE" smtClean="0"/>
              <a:t>36</a:t>
            </a:fld>
            <a:endParaRPr lang="de-DE"/>
          </a:p>
        </p:txBody>
      </p:sp>
      <p:sp>
        <p:nvSpPr>
          <p:cNvPr id="4" name="Titre 1"/>
          <p:cNvSpPr>
            <a:spLocks noGrp="1"/>
          </p:cNvSpPr>
          <p:nvPr>
            <p:ph type="title"/>
          </p:nvPr>
        </p:nvSpPr>
        <p:spPr>
          <a:xfrm>
            <a:off x="457200" y="274638"/>
            <a:ext cx="8229600" cy="850106"/>
          </a:xfrm>
        </p:spPr>
        <p:txBody>
          <a:bodyPr>
            <a:normAutofit/>
          </a:bodyPr>
          <a:lstStyle/>
          <a:p>
            <a:r>
              <a:rPr lang="fr-FR" sz="3200" dirty="0">
                <a:solidFill>
                  <a:srgbClr val="0070C0"/>
                </a:solidFill>
                <a:latin typeface="Klavika"/>
                <a:cs typeface="Times New Roman" panose="02020603050405020304" pitchFamily="18" charset="0"/>
              </a:rPr>
              <a:t>Une énigme</a:t>
            </a:r>
          </a:p>
        </p:txBody>
      </p:sp>
      <p:pic>
        <p:nvPicPr>
          <p:cNvPr id="5" name="Picture 4" descr="Résultat de recherche d'images pour &quot;female surgeon&quo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080864"/>
            <a:ext cx="7128792" cy="3977640"/>
          </a:xfrm>
          <a:prstGeom prst="rect">
            <a:avLst/>
          </a:prstGeom>
          <a:noFill/>
          <a:ln>
            <a:noFill/>
          </a:ln>
        </p:spPr>
      </p:pic>
    </p:spTree>
    <p:extLst>
      <p:ext uri="{BB962C8B-B14F-4D97-AF65-F5344CB8AC3E}">
        <p14:creationId xmlns:p14="http://schemas.microsoft.com/office/powerpoint/2010/main" val="1353151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Discrimination implicite</a:t>
            </a:r>
          </a:p>
        </p:txBody>
      </p:sp>
      <p:sp>
        <p:nvSpPr>
          <p:cNvPr id="3" name="Espace réservé du contenu 2"/>
          <p:cNvSpPr>
            <a:spLocks noGrp="1"/>
          </p:cNvSpPr>
          <p:nvPr>
            <p:ph idx="1"/>
          </p:nvPr>
        </p:nvSpPr>
        <p:spPr>
          <a:xfrm>
            <a:off x="394114" y="1340768"/>
            <a:ext cx="8121236" cy="5036743"/>
          </a:xfrm>
        </p:spPr>
        <p:txBody>
          <a:bodyPr>
            <a:normAutofit fontScale="92500"/>
          </a:bodyPr>
          <a:lstStyle/>
          <a:p>
            <a:r>
              <a:rPr lang="fr-FR" sz="2400" noProof="0" dirty="0">
                <a:latin typeface="Klavika" panose="02000000000000000000" pitchFamily="2" charset="0"/>
                <a:cs typeface="Times New Roman" panose="02020603050405020304" pitchFamily="18" charset="0"/>
              </a:rPr>
              <a:t>Les psychologues sociaux ont établi que les attitudes discriminatoires et les stéréotypes peuvent être inconscients (implicites).</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Est-il possible qu’on discrimine sans se rendre compte?</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Il est difficile de mesurer la discrimination implicite.</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Comment éliminer les attitudes implicites?</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Commencer par se rendre compte de sa présence.</a:t>
            </a:r>
          </a:p>
          <a:p>
            <a:pPr marL="0" indent="0">
              <a:buNone/>
            </a:pPr>
            <a:r>
              <a:rPr lang="fr-FR" sz="2400" dirty="0">
                <a:latin typeface="Klavika" panose="02000000000000000000" pitchFamily="2" charset="0"/>
                <a:cs typeface="Times New Roman" panose="02020603050405020304" pitchFamily="18" charset="0"/>
              </a:rPr>
              <a:t>	Consulter</a:t>
            </a:r>
          </a:p>
          <a:p>
            <a:pPr marL="0" indent="0">
              <a:buNone/>
            </a:pPr>
            <a:r>
              <a:rPr lang="fr-FR" sz="2400" dirty="0">
                <a:latin typeface="Klavika" panose="02000000000000000000" pitchFamily="2" charset="0"/>
                <a:cs typeface="Times New Roman" panose="02020603050405020304" pitchFamily="18" charset="0"/>
              </a:rPr>
              <a:t>		</a:t>
            </a:r>
            <a:r>
              <a:rPr lang="fr-FR" sz="2400" dirty="0">
                <a:solidFill>
                  <a:srgbClr val="0070C0"/>
                </a:solidFill>
                <a:latin typeface="Klavika" panose="02000000000000000000" pitchFamily="2" charset="0"/>
                <a:cs typeface="Times New Roman" panose="02020603050405020304" pitchFamily="18" charset="0"/>
              </a:rPr>
              <a:t>https://implicit.harvard.edu/implicit/</a:t>
            </a:r>
          </a:p>
          <a:p>
            <a:endParaRPr lang="fr-FR" sz="24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37</a:t>
            </a:fld>
            <a:endParaRPr lang="de-DE"/>
          </a:p>
        </p:txBody>
      </p:sp>
    </p:spTree>
    <p:extLst>
      <p:ext uri="{BB962C8B-B14F-4D97-AF65-F5344CB8AC3E}">
        <p14:creationId xmlns:p14="http://schemas.microsoft.com/office/powerpoint/2010/main" val="3720041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472" y="2082022"/>
            <a:ext cx="8229600" cy="1143000"/>
          </a:xfrm>
        </p:spPr>
        <p:txBody>
          <a:bodyPr>
            <a:normAutofit/>
          </a:bodyPr>
          <a:lstStyle/>
          <a:p>
            <a:r>
              <a:rPr lang="fr-FR" sz="3600" b="1" dirty="0">
                <a:solidFill>
                  <a:srgbClr val="0070C0"/>
                </a:solidFill>
                <a:latin typeface="Klavika" panose="02000000000000000000" pitchFamily="2" charset="0"/>
              </a:rPr>
              <a:t>Normes sociales</a:t>
            </a:r>
            <a:endParaRPr lang="fr-FR" sz="3600" b="1" noProof="0" dirty="0">
              <a:solidFill>
                <a:srgbClr val="0070C0"/>
              </a:solidFill>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a:xfrm>
            <a:off x="6553200" y="6356352"/>
            <a:ext cx="2133600" cy="365125"/>
          </a:xfrm>
        </p:spPr>
        <p:txBody>
          <a:bodyPr/>
          <a:lstStyle/>
          <a:p>
            <a:fld id="{3BC89434-61BC-45B0-B28C-B824B3628714}" type="slidenum">
              <a:rPr lang="de-DE" smtClean="0"/>
              <a:t>38</a:t>
            </a:fld>
            <a:endParaRPr lang="de-DE"/>
          </a:p>
        </p:txBody>
      </p:sp>
      <p:pic>
        <p:nvPicPr>
          <p:cNvPr id="5" name="Image 4">
            <a:extLst>
              <a:ext uri="{FF2B5EF4-FFF2-40B4-BE49-F238E27FC236}">
                <a16:creationId xmlns:a16="http://schemas.microsoft.com/office/drawing/2014/main" xmlns="" id="{C5D66B4B-FE4C-B342-958E-A6132FBA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367" y="5917564"/>
            <a:ext cx="5949538" cy="616869"/>
          </a:xfrm>
          <a:prstGeom prst="rect">
            <a:avLst/>
          </a:prstGeom>
        </p:spPr>
      </p:pic>
      <p:pic>
        <p:nvPicPr>
          <p:cNvPr id="7" name="Image 6">
            <a:extLst>
              <a:ext uri="{FF2B5EF4-FFF2-40B4-BE49-F238E27FC236}">
                <a16:creationId xmlns:a16="http://schemas.microsoft.com/office/drawing/2014/main" xmlns="" id="{04671B9A-18DD-5E46-8AEF-F4785D3B9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23567"/>
            <a:ext cx="1270000" cy="647700"/>
          </a:xfrm>
          <a:prstGeom prst="rect">
            <a:avLst/>
          </a:prstGeom>
        </p:spPr>
      </p:pic>
    </p:spTree>
    <p:extLst>
      <p:ext uri="{BB962C8B-B14F-4D97-AF65-F5344CB8AC3E}">
        <p14:creationId xmlns:p14="http://schemas.microsoft.com/office/powerpoint/2010/main" val="2388006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Les normes sociales</a:t>
            </a:r>
            <a:endParaRPr lang="fr-FR" sz="36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449861" y="1684734"/>
            <a:ext cx="8121236" cy="5036743"/>
          </a:xfrm>
        </p:spPr>
        <p:txBody>
          <a:bodyPr>
            <a:normAutofit/>
          </a:bodyPr>
          <a:lstStyle/>
          <a:p>
            <a:r>
              <a:rPr lang="fr-FR" sz="2400" dirty="0">
                <a:latin typeface="Klavika" panose="02000000000000000000" pitchFamily="2" charset="0"/>
              </a:rPr>
              <a:t>L’identité est définie comme le sentiment de soi, ou le sentiment d’appartenance à une ou plusieurs catégories sociales.</a:t>
            </a:r>
          </a:p>
          <a:p>
            <a:pPr lvl="1">
              <a:buSzPct val="80000"/>
              <a:buFont typeface="Courier New" panose="02070309020205020404" pitchFamily="49" charset="0"/>
              <a:buChar char="o"/>
            </a:pPr>
            <a:r>
              <a:rPr lang="fr-FR" sz="2000" dirty="0">
                <a:latin typeface="Klavika" panose="02000000000000000000" pitchFamily="2" charset="0"/>
              </a:rPr>
              <a:t>Elle implique une vision du comportement des personnes de cette catégorie.</a:t>
            </a:r>
          </a:p>
          <a:p>
            <a:pPr lvl="1">
              <a:buSzPct val="80000"/>
              <a:buFont typeface="Courier New" panose="02070309020205020404" pitchFamily="49" charset="0"/>
              <a:buChar char="o"/>
            </a:pPr>
            <a:r>
              <a:rPr lang="fr-FR" sz="2000" dirty="0">
                <a:latin typeface="Klavika" panose="02000000000000000000" pitchFamily="2" charset="0"/>
              </a:rPr>
              <a:t>Ces catégories peuvent être la race, le sexe, parmi d'autres.</a:t>
            </a:r>
          </a:p>
          <a:p>
            <a:pPr lvl="1"/>
            <a:endParaRPr lang="fr-FR" sz="2000" dirty="0">
              <a:latin typeface="Klavika" panose="02000000000000000000" pitchFamily="2" charset="0"/>
            </a:endParaRPr>
          </a:p>
          <a:p>
            <a:r>
              <a:rPr lang="fr-FR" sz="2400" dirty="0">
                <a:latin typeface="Klavika" panose="02000000000000000000" pitchFamily="2" charset="0"/>
              </a:rPr>
              <a:t>L’identité entre directement dans la fonction d’utilité.</a:t>
            </a:r>
          </a:p>
          <a:p>
            <a:pPr lvl="1">
              <a:buSzPct val="80000"/>
              <a:buFont typeface="Courier New" panose="02070309020205020404" pitchFamily="49" charset="0"/>
              <a:buChar char="o"/>
            </a:pPr>
            <a:r>
              <a:rPr lang="fr-FR" sz="2000" dirty="0">
                <a:latin typeface="Klavika" panose="02000000000000000000" pitchFamily="2" charset="0"/>
              </a:rPr>
              <a:t>Implication: Dévier du comportement attendu de votre catégorie sociale réduit l’utilité.</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Etre conforme à la norme est ‘rationnel’.</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39</a:t>
            </a:fld>
            <a:endParaRPr lang="de-DE"/>
          </a:p>
        </p:txBody>
      </p:sp>
    </p:spTree>
    <p:extLst>
      <p:ext uri="{BB962C8B-B14F-4D97-AF65-F5344CB8AC3E}">
        <p14:creationId xmlns:p14="http://schemas.microsoft.com/office/powerpoint/2010/main" val="387763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368944F1-1D28-44AE-88F9-B90D695D8A90}" type="slidenum">
              <a:rPr lang="es-ES" smtClean="0"/>
              <a:pPr/>
              <a:t>4</a:t>
            </a:fld>
            <a:endParaRPr lang="es-ES"/>
          </a:p>
        </p:txBody>
      </p:sp>
      <p:sp>
        <p:nvSpPr>
          <p:cNvPr id="5" name="7 Rectángulo"/>
          <p:cNvSpPr/>
          <p:nvPr/>
        </p:nvSpPr>
        <p:spPr>
          <a:xfrm>
            <a:off x="827584" y="5661248"/>
            <a:ext cx="2098651" cy="307777"/>
          </a:xfrm>
          <a:prstGeom prst="rect">
            <a:avLst/>
          </a:prstGeom>
        </p:spPr>
        <p:txBody>
          <a:bodyPr wrap="none">
            <a:spAutoFit/>
          </a:bodyPr>
          <a:lstStyle/>
          <a:p>
            <a:r>
              <a:rPr lang="es-ES" sz="1400" dirty="0">
                <a:latin typeface="Klavika" panose="02000000000000000000" pitchFamily="2" charset="0"/>
              </a:rPr>
              <a:t>Olivetti &amp; </a:t>
            </a:r>
            <a:r>
              <a:rPr lang="es-ES" sz="1400" dirty="0" err="1">
                <a:latin typeface="Klavika" panose="02000000000000000000" pitchFamily="2" charset="0"/>
              </a:rPr>
              <a:t>Petrongolo</a:t>
            </a:r>
            <a:r>
              <a:rPr lang="es-ES" sz="1400" dirty="0">
                <a:latin typeface="Klavika" panose="02000000000000000000" pitchFamily="2" charset="0"/>
              </a:rPr>
              <a:t> 2016</a:t>
            </a:r>
          </a:p>
        </p:txBody>
      </p:sp>
      <p:sp>
        <p:nvSpPr>
          <p:cNvPr id="6" name="1 Título"/>
          <p:cNvSpPr>
            <a:spLocks noGrp="1"/>
          </p:cNvSpPr>
          <p:nvPr>
            <p:ph type="title"/>
          </p:nvPr>
        </p:nvSpPr>
        <p:spPr>
          <a:xfrm>
            <a:off x="457200" y="188640"/>
            <a:ext cx="8229600" cy="1008112"/>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Taux d’emploi des femmes, 1850-2005</a:t>
            </a:r>
          </a:p>
        </p:txBody>
      </p:sp>
      <p:pic>
        <p:nvPicPr>
          <p:cNvPr id="7" name="Picture 6"/>
          <p:cNvPicPr>
            <a:picLocks noChangeAspect="1"/>
          </p:cNvPicPr>
          <p:nvPr/>
        </p:nvPicPr>
        <p:blipFill>
          <a:blip r:embed="rId3"/>
          <a:stretch>
            <a:fillRect/>
          </a:stretch>
        </p:blipFill>
        <p:spPr>
          <a:xfrm>
            <a:off x="323528" y="1279525"/>
            <a:ext cx="8172400" cy="4309715"/>
          </a:xfrm>
          <a:prstGeom prst="rect">
            <a:avLst/>
          </a:prstGeom>
        </p:spPr>
      </p:pic>
    </p:spTree>
    <p:extLst>
      <p:ext uri="{BB962C8B-B14F-4D97-AF65-F5344CB8AC3E}">
        <p14:creationId xmlns:p14="http://schemas.microsoft.com/office/powerpoint/2010/main" val="326538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Les normes sociales</a:t>
            </a:r>
            <a:endParaRPr lang="fr-FR" sz="36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394114" y="1340768"/>
            <a:ext cx="8121236" cy="5036743"/>
          </a:xfrm>
        </p:spPr>
        <p:txBody>
          <a:bodyPr>
            <a:normAutofit/>
          </a:bodyPr>
          <a:lstStyle/>
          <a:p>
            <a:r>
              <a:rPr lang="fr-FR" sz="2400" dirty="0">
                <a:latin typeface="Klavika" panose="02000000000000000000" pitchFamily="2" charset="0"/>
              </a:rPr>
              <a:t>Ce concept prend de plus en plus de place dans les sciences économiques car</a:t>
            </a:r>
          </a:p>
          <a:p>
            <a:endParaRPr lang="fr-FR" sz="2400" dirty="0">
              <a:latin typeface="Klavika" panose="02000000000000000000" pitchFamily="2" charset="0"/>
            </a:endParaRPr>
          </a:p>
          <a:p>
            <a:pPr lvl="1">
              <a:buSzPct val="80000"/>
              <a:buFont typeface="Courier New" panose="02070309020205020404" pitchFamily="49" charset="0"/>
              <a:buChar char="o"/>
            </a:pPr>
            <a:r>
              <a:rPr lang="fr-FR" sz="2400" dirty="0">
                <a:latin typeface="Klavika" panose="02000000000000000000" pitchFamily="2" charset="0"/>
              </a:rPr>
              <a:t>Aide à expliquer certains comportements des agents qui ne semblent pas être ‘efficaces’</a:t>
            </a:r>
          </a:p>
          <a:p>
            <a:pPr lvl="2">
              <a:buSzPct val="80000"/>
              <a:buFont typeface="Courier New" panose="02070309020205020404" pitchFamily="49" charset="0"/>
              <a:buChar char="o"/>
            </a:pPr>
            <a:r>
              <a:rPr lang="fr-FR" sz="2000" dirty="0">
                <a:latin typeface="Klavika" panose="02000000000000000000" pitchFamily="2" charset="0"/>
              </a:rPr>
              <a:t>Ex. Dépenses de mariage en Inde</a:t>
            </a:r>
          </a:p>
          <a:p>
            <a:pPr lvl="1">
              <a:buSzPct val="80000"/>
              <a:buFont typeface="Courier New" panose="02070309020205020404" pitchFamily="49" charset="0"/>
              <a:buChar char="o"/>
            </a:pPr>
            <a:r>
              <a:rPr lang="fr-FR" sz="2400" dirty="0">
                <a:latin typeface="Klavika" panose="02000000000000000000" pitchFamily="2" charset="0"/>
              </a:rPr>
              <a:t>Aide à comprendre la persistance car les normes évoluent plus lentement que les politiques ou institutions.</a:t>
            </a:r>
            <a:endParaRPr lang="fr-FR" sz="24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40</a:t>
            </a:fld>
            <a:endParaRPr lang="de-DE"/>
          </a:p>
        </p:txBody>
      </p:sp>
    </p:spTree>
    <p:extLst>
      <p:ext uri="{BB962C8B-B14F-4D97-AF65-F5344CB8AC3E}">
        <p14:creationId xmlns:p14="http://schemas.microsoft.com/office/powerpoint/2010/main" val="1925166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12968" cy="1143000"/>
          </a:xfrm>
        </p:spPr>
        <p:txBody>
          <a:bodyPr>
            <a:noAutofit/>
          </a:bodyPr>
          <a:lstStyle/>
          <a:p>
            <a:r>
              <a:rPr lang="fr-FR" sz="3400" dirty="0">
                <a:solidFill>
                  <a:srgbClr val="0070C0"/>
                </a:solidFill>
                <a:latin typeface="Klavika" panose="02000000000000000000" pitchFamily="2" charset="0"/>
                <a:cs typeface="Times New Roman" panose="02020603050405020304" pitchFamily="18" charset="0"/>
              </a:rPr>
              <a:t>Est-ce que les normes de genre déterminent les attributs psychologiques?</a:t>
            </a:r>
            <a:endParaRPr lang="en-GB" sz="3400" dirty="0">
              <a:solidFill>
                <a:srgbClr val="0070C0"/>
              </a:solidFill>
              <a:latin typeface="Klavika" panose="02000000000000000000" pitchFamily="2" charset="0"/>
              <a:cs typeface="Times New Roman" panose="02020603050405020304" pitchFamily="18" charset="0"/>
            </a:endParaRPr>
          </a:p>
        </p:txBody>
      </p:sp>
      <p:sp>
        <p:nvSpPr>
          <p:cNvPr id="3" name="2 Marcador de contenido"/>
          <p:cNvSpPr>
            <a:spLocks noGrp="1"/>
          </p:cNvSpPr>
          <p:nvPr>
            <p:ph idx="1"/>
          </p:nvPr>
        </p:nvSpPr>
        <p:spPr>
          <a:xfrm>
            <a:off x="467544" y="1628800"/>
            <a:ext cx="8229600" cy="4709120"/>
          </a:xfrm>
        </p:spPr>
        <p:txBody>
          <a:bodyPr>
            <a:noAutofit/>
          </a:bodyPr>
          <a:lstStyle/>
          <a:p>
            <a:r>
              <a:rPr lang="fr-FR" sz="2400" dirty="0">
                <a:latin typeface="Klavika" panose="02000000000000000000" pitchFamily="2" charset="0"/>
              </a:rPr>
              <a:t>Facteurs psychologiques qui semblent différer systématiquement entre les hommes et les </a:t>
            </a:r>
            <a:r>
              <a:rPr lang="fr-FR" sz="2400" dirty="0" smtClean="0">
                <a:latin typeface="Klavika" panose="02000000000000000000" pitchFamily="2" charset="0"/>
              </a:rPr>
              <a:t>femmes.</a:t>
            </a:r>
            <a:endParaRPr lang="fr-FR" sz="2400" dirty="0" smtClean="0">
              <a:latin typeface="Klavika" panose="02000000000000000000" pitchFamily="2" charset="0"/>
              <a:cs typeface="Times New Roman" panose="02020603050405020304" pitchFamily="18" charset="0"/>
            </a:endParaRPr>
          </a:p>
          <a:p>
            <a:r>
              <a:rPr lang="fr-FR" sz="2400" dirty="0" smtClean="0">
                <a:latin typeface="Klavika" panose="02000000000000000000" pitchFamily="2" charset="0"/>
                <a:cs typeface="Times New Roman" panose="02020603050405020304" pitchFamily="18" charset="0"/>
              </a:rPr>
              <a:t>Les </a:t>
            </a:r>
            <a:r>
              <a:rPr lang="fr-FR" sz="2400" dirty="0">
                <a:latin typeface="Klavika" panose="02000000000000000000" pitchFamily="2" charset="0"/>
                <a:cs typeface="Times New Roman" panose="02020603050405020304" pitchFamily="18" charset="0"/>
              </a:rPr>
              <a:t>stéréotypes peuvent être le facteur déterminant des traits psychologiques.</a:t>
            </a:r>
          </a:p>
          <a:p>
            <a:r>
              <a:rPr lang="en-GB" sz="2400" dirty="0">
                <a:latin typeface="Klavika" panose="02000000000000000000" pitchFamily="2" charset="0"/>
                <a:cs typeface="Times New Roman" panose="02020603050405020304" pitchFamily="18" charset="0"/>
              </a:rPr>
              <a:t> </a:t>
            </a:r>
            <a:r>
              <a:rPr lang="fr-FR" sz="2400" dirty="0">
                <a:latin typeface="Klavika" panose="02000000000000000000" pitchFamily="2" charset="0"/>
                <a:cs typeface="Times New Roman" panose="02020603050405020304" pitchFamily="18" charset="0"/>
              </a:rPr>
              <a:t>Des études en psychologie montrent que l’on s’attend à ce que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les filles / femmes soient dociles et généreuses (maternelles, soumises),</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les garçons / hommes aient confiance en eux et soient compétitifs et agressifs.</a:t>
            </a:r>
          </a:p>
        </p:txBody>
      </p:sp>
      <p:sp>
        <p:nvSpPr>
          <p:cNvPr id="4" name="3 Marcador de número de diapositiva"/>
          <p:cNvSpPr>
            <a:spLocks noGrp="1"/>
          </p:cNvSpPr>
          <p:nvPr>
            <p:ph type="sldNum" sz="quarter" idx="12"/>
          </p:nvPr>
        </p:nvSpPr>
        <p:spPr/>
        <p:txBody>
          <a:bodyPr/>
          <a:lstStyle/>
          <a:p>
            <a:fld id="{7F44E70E-F3CF-4E55-9222-3749EA807C21}" type="slidenum">
              <a:rPr lang="es-ES" smtClean="0"/>
              <a:pPr/>
              <a:t>41</a:t>
            </a:fld>
            <a:endParaRPr lang="es-ES" dirty="0"/>
          </a:p>
        </p:txBody>
      </p:sp>
    </p:spTree>
    <p:extLst>
      <p:ext uri="{BB962C8B-B14F-4D97-AF65-F5344CB8AC3E}">
        <p14:creationId xmlns:p14="http://schemas.microsoft.com/office/powerpoint/2010/main" val="249769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12968" cy="1143000"/>
          </a:xfrm>
        </p:spPr>
        <p:txBody>
          <a:bodyPr>
            <a:noAutofit/>
          </a:bodyPr>
          <a:lstStyle/>
          <a:p>
            <a:r>
              <a:rPr lang="fr-FR" sz="3400" dirty="0">
                <a:solidFill>
                  <a:srgbClr val="0070C0"/>
                </a:solidFill>
                <a:latin typeface="Klavika" panose="02000000000000000000" pitchFamily="2" charset="0"/>
                <a:cs typeface="Times New Roman" panose="02020603050405020304" pitchFamily="18" charset="0"/>
              </a:rPr>
              <a:t>Est-ce que les normes de genre déterminent les attributs psychologiques? </a:t>
            </a:r>
            <a:r>
              <a:rPr lang="fr-FR" sz="2800" dirty="0">
                <a:solidFill>
                  <a:srgbClr val="0070C0"/>
                </a:solidFill>
                <a:latin typeface="Klavika" panose="02000000000000000000" pitchFamily="2" charset="0"/>
                <a:cs typeface="Times New Roman" panose="02020603050405020304" pitchFamily="18" charset="0"/>
              </a:rPr>
              <a:t>(suite)</a:t>
            </a:r>
            <a:endParaRPr lang="en-GB" sz="2800" dirty="0">
              <a:solidFill>
                <a:srgbClr val="0070C0"/>
              </a:solidFill>
              <a:latin typeface="Klavika" panose="02000000000000000000" pitchFamily="2" charset="0"/>
              <a:cs typeface="Times New Roman" panose="02020603050405020304" pitchFamily="18" charset="0"/>
            </a:endParaRPr>
          </a:p>
        </p:txBody>
      </p:sp>
      <p:sp>
        <p:nvSpPr>
          <p:cNvPr id="3" name="2 Marcador de contenido"/>
          <p:cNvSpPr>
            <a:spLocks noGrp="1"/>
          </p:cNvSpPr>
          <p:nvPr>
            <p:ph idx="1"/>
          </p:nvPr>
        </p:nvSpPr>
        <p:spPr>
          <a:xfrm>
            <a:off x="467544" y="1844824"/>
            <a:ext cx="8229600" cy="4493096"/>
          </a:xfrm>
        </p:spPr>
        <p:txBody>
          <a:bodyPr>
            <a:noAutofit/>
          </a:bodyPr>
          <a:lstStyle/>
          <a:p>
            <a:r>
              <a:rPr lang="fr-FR" sz="2400" dirty="0">
                <a:latin typeface="Klavika" panose="02000000000000000000" pitchFamily="2" charset="0"/>
                <a:cs typeface="Times New Roman" panose="02020603050405020304" pitchFamily="18" charset="0"/>
              </a:rPr>
              <a:t>L'aversion au risque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peut être considérée comme la norme pour les femmes</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tant que la prise de risque est vue comme la norme pour les hommes.</a:t>
            </a:r>
          </a:p>
          <a:p>
            <a:r>
              <a:rPr lang="fr-FR" sz="2400" dirty="0">
                <a:latin typeface="Klavika" panose="02000000000000000000" pitchFamily="2" charset="0"/>
                <a:cs typeface="Times New Roman" panose="02020603050405020304" pitchFamily="18" charset="0"/>
              </a:rPr>
              <a:t>Ces attentes pourraient avoir une origine construite socialement, plutôt que de refléter des différences innées.</a:t>
            </a:r>
          </a:p>
        </p:txBody>
      </p:sp>
      <p:sp>
        <p:nvSpPr>
          <p:cNvPr id="4" name="3 Marcador de número de diapositiva"/>
          <p:cNvSpPr>
            <a:spLocks noGrp="1"/>
          </p:cNvSpPr>
          <p:nvPr>
            <p:ph type="sldNum" sz="quarter" idx="12"/>
          </p:nvPr>
        </p:nvSpPr>
        <p:spPr/>
        <p:txBody>
          <a:bodyPr/>
          <a:lstStyle/>
          <a:p>
            <a:fld id="{7F44E70E-F3CF-4E55-9222-3749EA807C21}" type="slidenum">
              <a:rPr lang="es-ES" smtClean="0"/>
              <a:pPr/>
              <a:t>42</a:t>
            </a:fld>
            <a:endParaRPr lang="es-ES" dirty="0"/>
          </a:p>
        </p:txBody>
      </p:sp>
    </p:spTree>
    <p:extLst>
      <p:ext uri="{BB962C8B-B14F-4D97-AF65-F5344CB8AC3E}">
        <p14:creationId xmlns:p14="http://schemas.microsoft.com/office/powerpoint/2010/main" val="117935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4B1B86C-2801-49C3-B09D-D0B8862947B5}"/>
              </a:ext>
            </a:extLst>
          </p:cNvPr>
          <p:cNvSpPr>
            <a:spLocks noGrp="1"/>
          </p:cNvSpPr>
          <p:nvPr>
            <p:ph idx="1"/>
          </p:nvPr>
        </p:nvSpPr>
        <p:spPr/>
        <p:txBody>
          <a:bodyPr/>
          <a:lstStyle/>
          <a:p>
            <a:r>
              <a:rPr lang="fr-FR" sz="2400" dirty="0">
                <a:latin typeface="Klavika" panose="02000000000000000000" pitchFamily="2" charset="0"/>
              </a:rPr>
              <a:t>Des expériences en laboratoire mesurent les taux de participation des hommes et des femmes dans des tournois.</a:t>
            </a:r>
          </a:p>
          <a:p>
            <a:endParaRPr lang="fr-FR" sz="2400" dirty="0">
              <a:latin typeface="Klavika" panose="02000000000000000000" pitchFamily="2" charset="0"/>
            </a:endParaRPr>
          </a:p>
          <a:p>
            <a:r>
              <a:rPr lang="fr-FR" sz="2400" dirty="0">
                <a:latin typeface="Klavika" panose="02000000000000000000" pitchFamily="2" charset="0"/>
              </a:rPr>
              <a:t>Même si les deux genres ont le même taux de réussite, les hommes décident de participer deux fois plus que les femmes.</a:t>
            </a:r>
          </a:p>
          <a:p>
            <a:endParaRPr lang="fr-FR" sz="2400" dirty="0">
              <a:latin typeface="Klavika" panose="02000000000000000000" pitchFamily="2" charset="0"/>
            </a:endParaRPr>
          </a:p>
          <a:p>
            <a:r>
              <a:rPr lang="fr-FR" altLang="fr-FR" sz="2400" dirty="0">
                <a:latin typeface="Klavika" panose="02000000000000000000" pitchFamily="2" charset="0"/>
              </a:rPr>
              <a:t>L’écart de participation est expliqué par la confiance excessive des hommes et par les différences de préférences pour la compétition. </a:t>
            </a:r>
          </a:p>
          <a:p>
            <a:endParaRPr lang="fr-FR" sz="2400" dirty="0">
              <a:latin typeface="Klavika" panose="02000000000000000000" pitchFamily="2" charset="0"/>
            </a:endParaRPr>
          </a:p>
          <a:p>
            <a:endParaRPr lang="fr-FR" sz="2400" dirty="0">
              <a:latin typeface="Klavika" panose="02000000000000000000" pitchFamily="2" charset="0"/>
            </a:endParaRPr>
          </a:p>
          <a:p>
            <a:endParaRPr lang="fr-FR" sz="2400" dirty="0">
              <a:latin typeface="Klavika" panose="02000000000000000000" pitchFamily="2" charset="0"/>
            </a:endParaRPr>
          </a:p>
          <a:p>
            <a:endParaRPr lang="fr-FR" sz="2400" dirty="0">
              <a:latin typeface="Klavika" panose="02000000000000000000" pitchFamily="2" charset="0"/>
            </a:endParaRPr>
          </a:p>
        </p:txBody>
      </p:sp>
      <p:sp>
        <p:nvSpPr>
          <p:cNvPr id="4" name="Espace réservé du numéro de diapositive 3">
            <a:extLst>
              <a:ext uri="{FF2B5EF4-FFF2-40B4-BE49-F238E27FC236}">
                <a16:creationId xmlns:a16="http://schemas.microsoft.com/office/drawing/2014/main" xmlns="" id="{9703D1DF-F08B-4A1F-8581-5B3D957959F9}"/>
              </a:ext>
            </a:extLst>
          </p:cNvPr>
          <p:cNvSpPr>
            <a:spLocks noGrp="1"/>
          </p:cNvSpPr>
          <p:nvPr>
            <p:ph type="sldNum" sz="quarter" idx="12"/>
          </p:nvPr>
        </p:nvSpPr>
        <p:spPr/>
        <p:txBody>
          <a:bodyPr/>
          <a:lstStyle/>
          <a:p>
            <a:fld id="{3BC89434-61BC-45B0-B28C-B824B3628714}" type="slidenum">
              <a:rPr lang="de-DE" smtClean="0"/>
              <a:t>43</a:t>
            </a:fld>
            <a:endParaRPr lang="de-DE"/>
          </a:p>
        </p:txBody>
      </p:sp>
      <p:sp>
        <p:nvSpPr>
          <p:cNvPr id="5" name="Titre 1">
            <a:extLst>
              <a:ext uri="{FF2B5EF4-FFF2-40B4-BE49-F238E27FC236}">
                <a16:creationId xmlns:a16="http://schemas.microsoft.com/office/drawing/2014/main" xmlns="" id="{7E2F37B4-E3A6-40CB-8602-6E54ECDD3752}"/>
              </a:ext>
            </a:extLst>
          </p:cNvPr>
          <p:cNvSpPr>
            <a:spLocks noGrp="1"/>
          </p:cNvSpPr>
          <p:nvPr>
            <p:ph type="title"/>
          </p:nvPr>
        </p:nvSpPr>
        <p:spPr>
          <a:xfrm>
            <a:off x="457200" y="274638"/>
            <a:ext cx="8229600" cy="1143000"/>
          </a:xfrm>
        </p:spPr>
        <p:txBody>
          <a:bodyPr>
            <a:normAutofit fontScale="90000"/>
          </a:bodyPr>
          <a:lstStyle/>
          <a:p>
            <a:r>
              <a:rPr lang="fr-FR" sz="3600" dirty="0">
                <a:solidFill>
                  <a:srgbClr val="0070C0"/>
                </a:solidFill>
                <a:latin typeface="Klavika" panose="02000000000000000000" pitchFamily="2" charset="0"/>
                <a:cs typeface="Times New Roman" panose="02020603050405020304" pitchFamily="18" charset="0"/>
              </a:rPr>
              <a:t>Normes et compétition</a:t>
            </a:r>
            <a:br>
              <a:rPr lang="fr-FR" sz="3600" dirty="0">
                <a:solidFill>
                  <a:srgbClr val="0070C0"/>
                </a:solidFill>
                <a:latin typeface="Klavika" panose="02000000000000000000" pitchFamily="2" charset="0"/>
                <a:cs typeface="Times New Roman" panose="02020603050405020304" pitchFamily="18" charset="0"/>
              </a:rPr>
            </a:br>
            <a:endParaRPr lang="fr-FR" sz="3600" dirty="0">
              <a:solidFill>
                <a:srgbClr val="0070C0"/>
              </a:solidFill>
              <a:latin typeface="Klavik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719341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D30A9F44-8BE7-483E-8042-80CBAF1D7E6A}"/>
              </a:ext>
            </a:extLst>
          </p:cNvPr>
          <p:cNvSpPr>
            <a:spLocks noGrp="1"/>
          </p:cNvSpPr>
          <p:nvPr>
            <p:ph type="sldNum" sz="quarter" idx="12"/>
          </p:nvPr>
        </p:nvSpPr>
        <p:spPr/>
        <p:txBody>
          <a:bodyPr/>
          <a:lstStyle/>
          <a:p>
            <a:fld id="{3BC89434-61BC-45B0-B28C-B824B3628714}" type="slidenum">
              <a:rPr lang="de-DE" smtClean="0"/>
              <a:t>44</a:t>
            </a:fld>
            <a:endParaRPr lang="de-DE"/>
          </a:p>
        </p:txBody>
      </p:sp>
      <p:sp>
        <p:nvSpPr>
          <p:cNvPr id="5" name="Titre 1">
            <a:extLst>
              <a:ext uri="{FF2B5EF4-FFF2-40B4-BE49-F238E27FC236}">
                <a16:creationId xmlns:a16="http://schemas.microsoft.com/office/drawing/2014/main" xmlns="" id="{F953C2AE-234D-4C80-85A7-45157F2592EA}"/>
              </a:ext>
            </a:extLst>
          </p:cNvPr>
          <p:cNvSpPr>
            <a:spLocks noGrp="1"/>
          </p:cNvSpPr>
          <p:nvPr>
            <p:ph type="title"/>
          </p:nvPr>
        </p:nvSpPr>
        <p:spPr>
          <a:xfrm>
            <a:off x="457200" y="274638"/>
            <a:ext cx="8229600" cy="1143000"/>
          </a:xfrm>
        </p:spPr>
        <p:txBody>
          <a:bodyPr>
            <a:normAutofit fontScale="90000"/>
          </a:bodyPr>
          <a:lstStyle/>
          <a:p>
            <a:r>
              <a:rPr lang="fr-FR" sz="3600" dirty="0">
                <a:solidFill>
                  <a:srgbClr val="0070C0"/>
                </a:solidFill>
                <a:latin typeface="Klavika" panose="02000000000000000000" pitchFamily="2" charset="0"/>
                <a:cs typeface="Times New Roman" panose="02020603050405020304" pitchFamily="18" charset="0"/>
              </a:rPr>
              <a:t>Normes et réussite scolaire</a:t>
            </a:r>
            <a:br>
              <a:rPr lang="fr-FR" sz="3600" dirty="0">
                <a:solidFill>
                  <a:srgbClr val="0070C0"/>
                </a:solidFill>
                <a:latin typeface="Klavika" panose="02000000000000000000" pitchFamily="2" charset="0"/>
                <a:cs typeface="Times New Roman" panose="02020603050405020304" pitchFamily="18" charset="0"/>
              </a:rPr>
            </a:br>
            <a:endParaRPr lang="fr-FR" sz="3600" dirty="0">
              <a:solidFill>
                <a:srgbClr val="0070C0"/>
              </a:solidFill>
              <a:latin typeface="Klavika" panose="02000000000000000000" pitchFamily="2" charset="0"/>
              <a:cs typeface="Times New Roman" panose="02020603050405020304" pitchFamily="18" charset="0"/>
            </a:endParaRPr>
          </a:p>
        </p:txBody>
      </p:sp>
      <p:sp>
        <p:nvSpPr>
          <p:cNvPr id="6" name="Rectangle 1">
            <a:extLst>
              <a:ext uri="{FF2B5EF4-FFF2-40B4-BE49-F238E27FC236}">
                <a16:creationId xmlns:a16="http://schemas.microsoft.com/office/drawing/2014/main" xmlns="" id="{D436C897-0C75-45A9-A5B5-3A504C53F6F4}"/>
              </a:ext>
            </a:extLst>
          </p:cNvPr>
          <p:cNvSpPr>
            <a:spLocks noGrp="1" noChangeArrowheads="1"/>
          </p:cNvSpPr>
          <p:nvPr>
            <p:ph idx="1"/>
          </p:nvPr>
        </p:nvSpPr>
        <p:spPr bwMode="auto">
          <a:xfrm>
            <a:off x="755576" y="1502370"/>
            <a:ext cx="7931224"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lnSpc>
                <a:spcPct val="100000"/>
              </a:lnSpc>
              <a:spcAft>
                <a:spcPct val="0"/>
              </a:spcAft>
              <a:buClrTx/>
              <a:buSzTx/>
              <a:tabLst/>
            </a:pPr>
            <a:r>
              <a:rPr lang="fr-FR" altLang="fr-FR" sz="2400" dirty="0">
                <a:latin typeface="Klavika" panose="02000000000000000000" pitchFamily="2" charset="0"/>
              </a:rPr>
              <a:t>Aux  Etats-Unis, des étudiantes célibataires ont déclaré </a:t>
            </a:r>
            <a:r>
              <a:rPr lang="fr-FR" altLang="fr-FR" sz="2400" i="1" dirty="0">
                <a:latin typeface="Klavika" panose="02000000000000000000" pitchFamily="2" charset="0"/>
              </a:rPr>
              <a:t>un salaire souhaité, et une volonté de voyager et de travailler de longues heures </a:t>
            </a:r>
            <a:r>
              <a:rPr lang="fr-FR" altLang="fr-FR" sz="2400" b="1" dirty="0">
                <a:latin typeface="Klavika" panose="02000000000000000000" pitchFamily="2" charset="0"/>
              </a:rPr>
              <a:t>plus bas</a:t>
            </a:r>
            <a:r>
              <a:rPr lang="fr-FR" altLang="fr-FR" sz="2400" b="1" i="1" dirty="0">
                <a:latin typeface="Klavika" panose="02000000000000000000" pitchFamily="2" charset="0"/>
              </a:rPr>
              <a:t> </a:t>
            </a:r>
            <a:r>
              <a:rPr lang="fr-FR" altLang="fr-FR" sz="2400" dirty="0">
                <a:latin typeface="Klavika" panose="02000000000000000000" pitchFamily="2" charset="0"/>
              </a:rPr>
              <a:t>sur un questionnaire d’orientation professionnelle quand elles s’attendaient à ce que leur camarades de classe puissent observer  leurs déclarations. </a:t>
            </a:r>
          </a:p>
          <a:p>
            <a:pPr marR="0" lvl="0" fontAlgn="base">
              <a:lnSpc>
                <a:spcPct val="100000"/>
              </a:lnSpc>
              <a:spcAft>
                <a:spcPct val="0"/>
              </a:spcAft>
              <a:buClrTx/>
              <a:buSzTx/>
              <a:tabLst/>
            </a:pPr>
            <a:endParaRPr lang="fr-FR" altLang="fr-FR" sz="2400" dirty="0">
              <a:latin typeface="Klavika" panose="02000000000000000000" pitchFamily="2" charset="0"/>
            </a:endParaRPr>
          </a:p>
          <a:p>
            <a:pPr fontAlgn="base">
              <a:spcAft>
                <a:spcPct val="0"/>
              </a:spcAft>
            </a:pPr>
            <a:r>
              <a:rPr lang="fr-FR" altLang="fr-FR" sz="2400" dirty="0">
                <a:latin typeface="Klavika" panose="02000000000000000000" pitchFamily="2" charset="0"/>
              </a:rPr>
              <a:t>Elles évitent des actions d’amélioration de carrière parce que ces actions signalent des traits indésirables, comme l’ambition,  à des maris potentiels.</a:t>
            </a:r>
          </a:p>
          <a:p>
            <a:pPr marR="0" lvl="0" fontAlgn="base">
              <a:lnSpc>
                <a:spcPct val="100000"/>
              </a:lnSpc>
              <a:spcAft>
                <a:spcPct val="0"/>
              </a:spcAft>
              <a:buClrTx/>
              <a:buSzTx/>
              <a:tabLst/>
            </a:pPr>
            <a:endParaRPr lang="fr-FR" altLang="fr-FR" sz="2400" dirty="0">
              <a:latin typeface="Klavika" panose="02000000000000000000" pitchFamily="2" charset="0"/>
            </a:endParaRPr>
          </a:p>
        </p:txBody>
      </p:sp>
    </p:spTree>
    <p:extLst>
      <p:ext uri="{BB962C8B-B14F-4D97-AF65-F5344CB8AC3E}">
        <p14:creationId xmlns:p14="http://schemas.microsoft.com/office/powerpoint/2010/main" val="2250844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461"/>
            <a:ext cx="8229600" cy="1143000"/>
          </a:xfrm>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Part des femmes dans les différentes formations</a:t>
            </a:r>
            <a:endParaRPr lang="fr-FR" sz="3200" noProof="0" dirty="0">
              <a:solidFill>
                <a:srgbClr val="0070C0"/>
              </a:solidFill>
              <a:latin typeface="Klavika" panose="02000000000000000000" pitchFamily="2"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368944F1-1D28-44AE-88F9-B90D695D8A90}" type="slidenum">
              <a:rPr lang="es-ES" smtClean="0"/>
              <a:pPr/>
              <a:t>45</a:t>
            </a:fld>
            <a:endParaRPr lang="es-ES"/>
          </a:p>
        </p:txBody>
      </p:sp>
      <p:pic>
        <p:nvPicPr>
          <p:cNvPr id="7" name="Content Placeholder 5">
            <a:extLst>
              <a:ext uri="{FF2B5EF4-FFF2-40B4-BE49-F238E27FC236}">
                <a16:creationId xmlns:a16="http://schemas.microsoft.com/office/drawing/2014/main" xmlns="" id="{7DACE6C7-5BFE-40D0-A044-5728E8F7E1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412776"/>
            <a:ext cx="8496945" cy="5228763"/>
          </a:xfrm>
        </p:spPr>
      </p:pic>
    </p:spTree>
    <p:extLst>
      <p:ext uri="{BB962C8B-B14F-4D97-AF65-F5344CB8AC3E}">
        <p14:creationId xmlns:p14="http://schemas.microsoft.com/office/powerpoint/2010/main" val="2381377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3600" dirty="0" err="1">
                <a:solidFill>
                  <a:srgbClr val="0070C0"/>
                </a:solidFill>
                <a:latin typeface="Klavika" panose="02000000000000000000" pitchFamily="2" charset="0"/>
                <a:cs typeface="Times New Roman" panose="02020603050405020304" pitchFamily="18" charset="0"/>
              </a:rPr>
              <a:t>Normes</a:t>
            </a:r>
            <a:r>
              <a:rPr lang="en-US" sz="3600" dirty="0">
                <a:solidFill>
                  <a:srgbClr val="0070C0"/>
                </a:solidFill>
                <a:latin typeface="Klavika" panose="02000000000000000000" pitchFamily="2" charset="0"/>
                <a:cs typeface="Times New Roman" panose="02020603050405020304" pitchFamily="18" charset="0"/>
              </a:rPr>
              <a:t> et revenue </a:t>
            </a:r>
            <a:r>
              <a:rPr lang="en-US" sz="3600" dirty="0" err="1">
                <a:solidFill>
                  <a:srgbClr val="0070C0"/>
                </a:solidFill>
                <a:latin typeface="Klavika" panose="02000000000000000000" pitchFamily="2" charset="0"/>
                <a:cs typeface="Times New Roman" panose="02020603050405020304" pitchFamily="18" charset="0"/>
              </a:rPr>
              <a:t>relatif</a:t>
            </a:r>
            <a:r>
              <a:rPr lang="en-US" sz="3600" dirty="0">
                <a:solidFill>
                  <a:srgbClr val="0070C0"/>
                </a:solidFill>
                <a:latin typeface="Klavika" panose="02000000000000000000" pitchFamily="2" charset="0"/>
                <a:cs typeface="Times New Roman" panose="02020603050405020304" pitchFamily="18" charset="0"/>
              </a:rPr>
              <a:t/>
            </a:r>
            <a:br>
              <a:rPr lang="en-US" sz="3600" dirty="0">
                <a:solidFill>
                  <a:srgbClr val="0070C0"/>
                </a:solidFill>
                <a:latin typeface="Klavika" panose="02000000000000000000" pitchFamily="2" charset="0"/>
                <a:cs typeface="Times New Roman" panose="02020603050405020304" pitchFamily="18" charset="0"/>
              </a:rPr>
            </a:br>
            <a:endParaRPr lang="es-ES" sz="3600" dirty="0">
              <a:solidFill>
                <a:srgbClr val="0070C0"/>
              </a:solidFill>
              <a:latin typeface="Klavika" panose="020000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124744"/>
                <a:ext cx="8229600" cy="4709118"/>
              </a:xfrm>
            </p:spPr>
            <p:txBody>
              <a:bodyPr>
                <a:normAutofit lnSpcReduction="10000"/>
              </a:bodyPr>
              <a:lstStyle/>
              <a:p>
                <a:pPr marL="0" indent="0">
                  <a:buNone/>
                </a:pPr>
                <a:endParaRPr lang="en-GB" sz="2600" b="1" dirty="0">
                  <a:latin typeface="Klavika" panose="02000000000000000000" pitchFamily="2" charset="0"/>
                  <a:cs typeface="Times New Roman" panose="02020603050405020304" pitchFamily="18" charset="0"/>
                </a:endParaRPr>
              </a:p>
              <a:p>
                <a:r>
                  <a:rPr lang="fr-FR" sz="2600" dirty="0">
                    <a:latin typeface="Klavika" panose="02000000000000000000" pitchFamily="2" charset="0"/>
                  </a:rPr>
                  <a:t>Comment la prescription comportementale selon laquelle "un homme devrait gagner plus que sa femme" affecte les revenus des femmes.</a:t>
                </a:r>
              </a:p>
              <a:p>
                <a:endParaRPr lang="fr-FR" sz="2600" dirty="0">
                  <a:latin typeface="Klavika" panose="02000000000000000000" pitchFamily="2" charset="0"/>
                </a:endParaRPr>
              </a:p>
              <a:p>
                <a:r>
                  <a:rPr lang="fr-FR" sz="2600" dirty="0">
                    <a:latin typeface="Klavika" panose="02000000000000000000" pitchFamily="2" charset="0"/>
                  </a:rPr>
                  <a:t>Données sur les couples aux États-Unis.</a:t>
                </a:r>
              </a:p>
              <a:p>
                <a:endParaRPr lang="fr-FR" sz="2600" dirty="0">
                  <a:latin typeface="Klavika" panose="02000000000000000000" pitchFamily="2" charset="0"/>
                </a:endParaRPr>
              </a:p>
              <a:p>
                <a:r>
                  <a:rPr lang="fr-FR" sz="2600" dirty="0">
                    <a:latin typeface="Klavika" panose="02000000000000000000" pitchFamily="2" charset="0"/>
                  </a:rPr>
                  <a:t>Ces auteurs regardent la distribution de la part du revenu du ménage qui revient à la femme</a:t>
                </a:r>
              </a:p>
              <a:p>
                <a:pPr marL="0" indent="0">
                  <a:buNone/>
                </a:pPr>
                <a:r>
                  <a:rPr lang="fr-FR" dirty="0">
                    <a:latin typeface="Klavika" panose="02000000000000000000" pitchFamily="2" charset="0"/>
                  </a:rPr>
                  <a:t>					</a:t>
                </a:r>
                <a14:m>
                  <m:oMath xmlns:m="http://schemas.openxmlformats.org/officeDocument/2006/math">
                    <m:sSub>
                      <m:sSubPr>
                        <m:ctrlPr>
                          <a:rPr lang="fr-FR" b="0" i="1" smtClean="0">
                            <a:latin typeface="Cambria Math"/>
                          </a:rPr>
                        </m:ctrlPr>
                      </m:sSubPr>
                      <m:e>
                        <m:r>
                          <a:rPr lang="fr-FR" b="0" i="1" smtClean="0">
                            <a:latin typeface="Cambria Math" panose="02040503050406030204" pitchFamily="18" charset="0"/>
                          </a:rPr>
                          <m:t>𝑝</m:t>
                        </m:r>
                      </m:e>
                      <m:sub>
                        <m:r>
                          <a:rPr lang="fr-FR" b="0" i="1" smtClean="0">
                            <a:latin typeface="Cambria Math" panose="02040503050406030204" pitchFamily="18" charset="0"/>
                          </a:rPr>
                          <m:t>𝑓</m:t>
                        </m:r>
                      </m:sub>
                    </m:sSub>
                    <m:r>
                      <a:rPr lang="fr-FR" b="0" i="1" smtClean="0">
                        <a:latin typeface="Cambria Math" panose="02040503050406030204" pitchFamily="18" charset="0"/>
                      </a:rPr>
                      <m:t>=</m:t>
                    </m:r>
                    <m:f>
                      <m:fPr>
                        <m:ctrlPr>
                          <a:rPr lang="fr-FR" b="0" i="1" smtClean="0">
                            <a:latin typeface="Cambria Math"/>
                          </a:rPr>
                        </m:ctrlPr>
                      </m:fPr>
                      <m:num>
                        <m:sSub>
                          <m:sSubPr>
                            <m:ctrlPr>
                              <a:rPr lang="fr-FR" b="0" i="1" smtClean="0">
                                <a:latin typeface="Cambria Math"/>
                              </a:rPr>
                            </m:ctrlPr>
                          </m:sSubPr>
                          <m:e>
                            <m:r>
                              <a:rPr lang="fr-FR" b="0" i="1" smtClean="0">
                                <a:latin typeface="Cambria Math" panose="02040503050406030204" pitchFamily="18" charset="0"/>
                              </a:rPr>
                              <m:t>𝑤</m:t>
                            </m:r>
                          </m:e>
                          <m:sub>
                            <m:r>
                              <a:rPr lang="fr-FR" b="0" i="1" smtClean="0">
                                <a:latin typeface="Cambria Math" panose="02040503050406030204" pitchFamily="18" charset="0"/>
                              </a:rPr>
                              <m:t>𝑓</m:t>
                            </m:r>
                          </m:sub>
                        </m:sSub>
                      </m:num>
                      <m:den>
                        <m:sSub>
                          <m:sSubPr>
                            <m:ctrlPr>
                              <a:rPr lang="fr-FR" i="1">
                                <a:latin typeface="Cambria Math"/>
                              </a:rPr>
                            </m:ctrlPr>
                          </m:sSubPr>
                          <m:e>
                            <m:r>
                              <a:rPr lang="fr-FR" i="1">
                                <a:latin typeface="Cambria Math" panose="02040503050406030204" pitchFamily="18" charset="0"/>
                              </a:rPr>
                              <m:t>𝑤</m:t>
                            </m:r>
                          </m:e>
                          <m:sub>
                            <m:r>
                              <a:rPr lang="fr-FR" i="1">
                                <a:latin typeface="Cambria Math" panose="02040503050406030204" pitchFamily="18" charset="0"/>
                              </a:rPr>
                              <m:t>𝑓</m:t>
                            </m:r>
                          </m:sub>
                        </m:sSub>
                        <m:r>
                          <a:rPr lang="fr-FR" b="0" i="1" smtClean="0">
                            <a:latin typeface="Cambria Math" panose="02040503050406030204" pitchFamily="18" charset="0"/>
                          </a:rPr>
                          <m:t>+</m:t>
                        </m:r>
                        <m:sSub>
                          <m:sSubPr>
                            <m:ctrlPr>
                              <a:rPr lang="fr-FR" i="1">
                                <a:latin typeface="Cambria Math"/>
                              </a:rPr>
                            </m:ctrlPr>
                          </m:sSubPr>
                          <m:e>
                            <m:r>
                              <a:rPr lang="fr-FR" i="1">
                                <a:latin typeface="Cambria Math" panose="02040503050406030204" pitchFamily="18" charset="0"/>
                              </a:rPr>
                              <m:t>𝑤</m:t>
                            </m:r>
                          </m:e>
                          <m:sub>
                            <m:r>
                              <a:rPr lang="fr-FR" b="0" i="1" smtClean="0">
                                <a:latin typeface="Cambria Math" panose="02040503050406030204" pitchFamily="18" charset="0"/>
                              </a:rPr>
                              <m:t>h</m:t>
                            </m:r>
                          </m:sub>
                        </m:sSub>
                      </m:den>
                    </m:f>
                  </m:oMath>
                </a14:m>
                <a:endParaRPr lang="fr-FR" dirty="0">
                  <a:latin typeface="Klavika" panose="02000000000000000000" pitchFamily="2" charset="0"/>
                </a:endParaRPr>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124744"/>
                <a:ext cx="8229600" cy="4709118"/>
              </a:xfrm>
              <a:blipFill rotWithShape="0">
                <a:blip r:embed="rId2"/>
                <a:stretch>
                  <a:fillRect l="-1111"/>
                </a:stretch>
              </a:blipFill>
            </p:spPr>
            <p:txBody>
              <a:bodyPr/>
              <a:lstStyle/>
              <a:p>
                <a:r>
                  <a:rPr lang="fr-FR">
                    <a:noFill/>
                  </a:rPr>
                  <a:t> </a:t>
                </a:r>
              </a:p>
            </p:txBody>
          </p:sp>
        </mc:Fallback>
      </mc:AlternateContent>
      <p:sp>
        <p:nvSpPr>
          <p:cNvPr id="4" name="3 Marcador de número de diapositiva"/>
          <p:cNvSpPr>
            <a:spLocks noGrp="1"/>
          </p:cNvSpPr>
          <p:nvPr>
            <p:ph type="sldNum" sz="quarter" idx="12"/>
          </p:nvPr>
        </p:nvSpPr>
        <p:spPr/>
        <p:txBody>
          <a:bodyPr/>
          <a:lstStyle/>
          <a:p>
            <a:fld id="{7F44E70E-F3CF-4E55-9222-3749EA807C21}" type="slidenum">
              <a:rPr lang="es-ES" smtClean="0"/>
              <a:pPr/>
              <a:t>46</a:t>
            </a:fld>
            <a:endParaRPr lang="es-ES"/>
          </a:p>
        </p:txBody>
      </p:sp>
    </p:spTree>
    <p:extLst>
      <p:ext uri="{BB962C8B-B14F-4D97-AF65-F5344CB8AC3E}">
        <p14:creationId xmlns:p14="http://schemas.microsoft.com/office/powerpoint/2010/main" val="2525611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99692" y="1700808"/>
            <a:ext cx="5544616" cy="4468960"/>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7F44E70E-F3CF-4E55-9222-3749EA807C21}" type="slidenum">
              <a:rPr lang="es-ES" smtClean="0"/>
              <a:pPr/>
              <a:t>47</a:t>
            </a:fld>
            <a:endParaRPr lang="es-ES"/>
          </a:p>
        </p:txBody>
      </p:sp>
      <p:sp>
        <p:nvSpPr>
          <p:cNvPr id="2" name="ZoneTexte 1">
            <a:extLst>
              <a:ext uri="{FF2B5EF4-FFF2-40B4-BE49-F238E27FC236}">
                <a16:creationId xmlns:a16="http://schemas.microsoft.com/office/drawing/2014/main" xmlns="" id="{F983310B-655A-6A4C-82D6-0B4C74BEF6E2}"/>
              </a:ext>
            </a:extLst>
          </p:cNvPr>
          <p:cNvSpPr txBox="1"/>
          <p:nvPr/>
        </p:nvSpPr>
        <p:spPr>
          <a:xfrm>
            <a:off x="1799692" y="406405"/>
            <a:ext cx="5875326" cy="646331"/>
          </a:xfrm>
          <a:prstGeom prst="rect">
            <a:avLst/>
          </a:prstGeom>
          <a:noFill/>
        </p:spPr>
        <p:txBody>
          <a:bodyPr wrap="none" rtlCol="0">
            <a:spAutoFit/>
          </a:bodyPr>
          <a:lstStyle/>
          <a:p>
            <a:r>
              <a:rPr lang="fr-FR" sz="3600" dirty="0">
                <a:solidFill>
                  <a:srgbClr val="0070C0"/>
                </a:solidFill>
                <a:latin typeface="Klavika" panose="02000000000000000000" pitchFamily="2" charset="0"/>
              </a:rPr>
              <a:t>Distribution du revenu relatif</a:t>
            </a:r>
          </a:p>
        </p:txBody>
      </p:sp>
    </p:spTree>
    <p:extLst>
      <p:ext uri="{BB962C8B-B14F-4D97-AF65-F5344CB8AC3E}">
        <p14:creationId xmlns:p14="http://schemas.microsoft.com/office/powerpoint/2010/main" val="3577345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472" y="2082022"/>
            <a:ext cx="8229600" cy="1143000"/>
          </a:xfrm>
        </p:spPr>
        <p:txBody>
          <a:bodyPr>
            <a:normAutofit/>
          </a:bodyPr>
          <a:lstStyle/>
          <a:p>
            <a:r>
              <a:rPr lang="fr-FR" sz="3600" b="1" dirty="0">
                <a:solidFill>
                  <a:srgbClr val="0070C0"/>
                </a:solidFill>
                <a:latin typeface="Klavika" panose="02000000000000000000" pitchFamily="2" charset="0"/>
              </a:rPr>
              <a:t>Problèmes de coordination</a:t>
            </a:r>
            <a:endParaRPr lang="fr-FR" sz="3600" b="1" noProof="0" dirty="0">
              <a:solidFill>
                <a:srgbClr val="0070C0"/>
              </a:solidFill>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a:xfrm>
            <a:off x="6553200" y="6356352"/>
            <a:ext cx="2133600" cy="365125"/>
          </a:xfrm>
        </p:spPr>
        <p:txBody>
          <a:bodyPr/>
          <a:lstStyle/>
          <a:p>
            <a:fld id="{3BC89434-61BC-45B0-B28C-B824B3628714}" type="slidenum">
              <a:rPr lang="de-DE" smtClean="0"/>
              <a:t>48</a:t>
            </a:fld>
            <a:endParaRPr lang="de-DE"/>
          </a:p>
        </p:txBody>
      </p:sp>
      <p:pic>
        <p:nvPicPr>
          <p:cNvPr id="5" name="Image 4">
            <a:extLst>
              <a:ext uri="{FF2B5EF4-FFF2-40B4-BE49-F238E27FC236}">
                <a16:creationId xmlns:a16="http://schemas.microsoft.com/office/drawing/2014/main" xmlns="" id="{C5D66B4B-FE4C-B342-958E-A6132FBA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367" y="5917564"/>
            <a:ext cx="5949538" cy="616869"/>
          </a:xfrm>
          <a:prstGeom prst="rect">
            <a:avLst/>
          </a:prstGeom>
        </p:spPr>
      </p:pic>
      <p:pic>
        <p:nvPicPr>
          <p:cNvPr id="7" name="Image 6">
            <a:extLst>
              <a:ext uri="{FF2B5EF4-FFF2-40B4-BE49-F238E27FC236}">
                <a16:creationId xmlns:a16="http://schemas.microsoft.com/office/drawing/2014/main" xmlns="" id="{04671B9A-18DD-5E46-8AEF-F4785D3B9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23567"/>
            <a:ext cx="1270000" cy="647700"/>
          </a:xfrm>
          <a:prstGeom prst="rect">
            <a:avLst/>
          </a:prstGeom>
        </p:spPr>
      </p:pic>
    </p:spTree>
    <p:extLst>
      <p:ext uri="{BB962C8B-B14F-4D97-AF65-F5344CB8AC3E}">
        <p14:creationId xmlns:p14="http://schemas.microsoft.com/office/powerpoint/2010/main" val="2041326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0070C0"/>
                </a:solidFill>
                <a:latin typeface="Klavika" panose="02000000000000000000" pitchFamily="2" charset="0"/>
                <a:cs typeface="Times New Roman" panose="02020603050405020304" pitchFamily="18" charset="0"/>
              </a:rPr>
              <a:t>Les problèmes de coordination</a:t>
            </a:r>
            <a:endParaRPr lang="fr-FR" sz="3600" b="1"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394114" y="1340768"/>
            <a:ext cx="8282342" cy="5036743"/>
          </a:xfrm>
        </p:spPr>
        <p:txBody>
          <a:bodyPr>
            <a:normAutofit/>
          </a:bodyPr>
          <a:lstStyle/>
          <a:p>
            <a:r>
              <a:rPr lang="fr-FR" sz="2400" noProof="0" dirty="0">
                <a:latin typeface="Klavika" panose="02000000000000000000" pitchFamily="2" charset="0"/>
                <a:cs typeface="Times New Roman" panose="02020603050405020304" pitchFamily="18" charset="0"/>
              </a:rPr>
              <a:t>Tous </a:t>
            </a:r>
            <a:r>
              <a:rPr lang="fr-FR" sz="2400" dirty="0">
                <a:latin typeface="Klavika" panose="02000000000000000000" pitchFamily="2" charset="0"/>
                <a:cs typeface="Times New Roman" panose="02020603050405020304" pitchFamily="18" charset="0"/>
              </a:rPr>
              <a:t>ces facteurs peuvent se combiner pour créer des cercles vicieux</a:t>
            </a:r>
          </a:p>
          <a:p>
            <a:r>
              <a:rPr lang="fr-FR" sz="2400" noProof="0" dirty="0">
                <a:latin typeface="Klavika" panose="02000000000000000000" pitchFamily="2" charset="0"/>
                <a:cs typeface="Times New Roman" panose="02020603050405020304" pitchFamily="18" charset="0"/>
              </a:rPr>
              <a:t>Travail ménager</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Puisque la femme est moins bien payée, il est efficace pour le ménage qu’elle s’occupe des enfants/parents âgés</a:t>
            </a:r>
          </a:p>
          <a:p>
            <a:pPr lvl="1">
              <a:buSzPct val="80000"/>
              <a:buFont typeface="Courier New" panose="02070309020205020404" pitchFamily="49" charset="0"/>
              <a:buChar char="o"/>
            </a:pPr>
            <a:r>
              <a:rPr lang="fr-FR" sz="2000" noProof="0" dirty="0">
                <a:latin typeface="Klavika" panose="02000000000000000000" pitchFamily="2" charset="0"/>
                <a:cs typeface="Times New Roman" panose="02020603050405020304" pitchFamily="18" charset="0"/>
              </a:rPr>
              <a:t>Puisque la femme va devoir s’absenter à cause des obligations familiales, il est efficace pour l’entreprise de promouvoir un homme et de le rémunérer davantage qu’une femme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Les anticipations se renforcent </a:t>
            </a:r>
            <a:endParaRPr lang="fr-FR" sz="2000" noProof="0" dirty="0">
              <a:latin typeface="Klavika" panose="02000000000000000000" pitchFamily="2" charset="0"/>
              <a:cs typeface="Times New Roman" panose="02020603050405020304" pitchFamily="18" charset="0"/>
            </a:endParaRPr>
          </a:p>
          <a:p>
            <a:r>
              <a:rPr lang="fr-FR" sz="2400" noProof="0" dirty="0">
                <a:latin typeface="Klavika" panose="02000000000000000000" pitchFamily="2" charset="0"/>
                <a:cs typeface="Times New Roman" panose="02020603050405020304" pitchFamily="18" charset="0"/>
              </a:rPr>
              <a:t>Mauvais équilibre mais décisions rationnelles, que ce soit pour les</a:t>
            </a:r>
            <a:r>
              <a:rPr lang="fr-FR" sz="2400" dirty="0">
                <a:latin typeface="Klavika" panose="02000000000000000000" pitchFamily="2" charset="0"/>
                <a:cs typeface="Times New Roman" panose="02020603050405020304" pitchFamily="18" charset="0"/>
              </a:rPr>
              <a:t> ménages ou pour les entreprises </a:t>
            </a:r>
            <a:endParaRPr lang="fr-FR" sz="24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49</a:t>
            </a:fld>
            <a:endParaRPr lang="de-DE"/>
          </a:p>
        </p:txBody>
      </p:sp>
    </p:spTree>
    <p:extLst>
      <p:ext uri="{BB962C8B-B14F-4D97-AF65-F5344CB8AC3E}">
        <p14:creationId xmlns:p14="http://schemas.microsoft.com/office/powerpoint/2010/main" val="323587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368944F1-1D28-44AE-88F9-B90D695D8A90}" type="slidenum">
              <a:rPr lang="es-ES" smtClean="0"/>
              <a:pPr/>
              <a:t>5</a:t>
            </a:fld>
            <a:endParaRPr lang="es-ES" dirty="0"/>
          </a:p>
        </p:txBody>
      </p:sp>
      <p:sp>
        <p:nvSpPr>
          <p:cNvPr id="5" name="7 Rectángulo"/>
          <p:cNvSpPr/>
          <p:nvPr/>
        </p:nvSpPr>
        <p:spPr>
          <a:xfrm>
            <a:off x="827584" y="5661248"/>
            <a:ext cx="2265364" cy="307777"/>
          </a:xfrm>
          <a:prstGeom prst="rect">
            <a:avLst/>
          </a:prstGeom>
        </p:spPr>
        <p:txBody>
          <a:bodyPr wrap="none">
            <a:spAutoFit/>
          </a:bodyPr>
          <a:lstStyle/>
          <a:p>
            <a:r>
              <a:rPr lang="es-ES" sz="1400" dirty="0"/>
              <a:t>Olivetti &amp; </a:t>
            </a:r>
            <a:r>
              <a:rPr lang="es-ES" sz="1400" dirty="0" err="1"/>
              <a:t>Petrongolo</a:t>
            </a:r>
            <a:r>
              <a:rPr lang="es-ES" sz="1400" dirty="0"/>
              <a:t> 2016</a:t>
            </a:r>
          </a:p>
        </p:txBody>
      </p:sp>
      <p:pic>
        <p:nvPicPr>
          <p:cNvPr id="7" name="Picture 6"/>
          <p:cNvPicPr>
            <a:picLocks noChangeAspect="1"/>
          </p:cNvPicPr>
          <p:nvPr/>
        </p:nvPicPr>
        <p:blipFill>
          <a:blip r:embed="rId3"/>
          <a:stretch>
            <a:fillRect/>
          </a:stretch>
        </p:blipFill>
        <p:spPr>
          <a:xfrm>
            <a:off x="0" y="1279525"/>
            <a:ext cx="9144000" cy="4309715"/>
          </a:xfrm>
          <a:prstGeom prst="rect">
            <a:avLst/>
          </a:prstGeom>
        </p:spPr>
      </p:pic>
      <p:pic>
        <p:nvPicPr>
          <p:cNvPr id="2" name="Picture 1"/>
          <p:cNvPicPr>
            <a:picLocks noChangeAspect="1"/>
          </p:cNvPicPr>
          <p:nvPr/>
        </p:nvPicPr>
        <p:blipFill>
          <a:blip r:embed="rId4"/>
          <a:stretch>
            <a:fillRect/>
          </a:stretch>
        </p:blipFill>
        <p:spPr>
          <a:xfrm>
            <a:off x="107504" y="1065174"/>
            <a:ext cx="8676456" cy="3948002"/>
          </a:xfrm>
          <a:prstGeom prst="rect">
            <a:avLst/>
          </a:prstGeom>
        </p:spPr>
      </p:pic>
      <p:sp>
        <p:nvSpPr>
          <p:cNvPr id="8" name="1 Título"/>
          <p:cNvSpPr txBox="1">
            <a:spLocks/>
          </p:cNvSpPr>
          <p:nvPr/>
        </p:nvSpPr>
        <p:spPr>
          <a:xfrm>
            <a:off x="457200" y="188640"/>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rgbClr val="0070C0"/>
                </a:solidFill>
                <a:latin typeface="Klavika" panose="02000000000000000000" pitchFamily="2" charset="0"/>
                <a:cs typeface="Times New Roman" panose="02020603050405020304" pitchFamily="18" charset="0"/>
              </a:rPr>
              <a:t>Taux d’emploi des femmes, 1850-2005</a:t>
            </a:r>
          </a:p>
        </p:txBody>
      </p:sp>
    </p:spTree>
    <p:extLst>
      <p:ext uri="{BB962C8B-B14F-4D97-AF65-F5344CB8AC3E}">
        <p14:creationId xmlns:p14="http://schemas.microsoft.com/office/powerpoint/2010/main" val="1239471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Les problèmes de coordination</a:t>
            </a:r>
            <a:endParaRPr lang="fr-FR" sz="3600" noProof="0" dirty="0">
              <a:solidFill>
                <a:srgbClr val="0070C0"/>
              </a:solidFill>
              <a:latin typeface="Klavika" panose="02000000000000000000" pitchFamily="2" charset="0"/>
              <a:cs typeface="Times New Roman" panose="02020603050405020304" pitchFamily="18" charset="0"/>
            </a:endParaRPr>
          </a:p>
        </p:txBody>
      </p:sp>
      <p:sp>
        <p:nvSpPr>
          <p:cNvPr id="3" name="Espace réservé du contenu 2"/>
          <p:cNvSpPr>
            <a:spLocks noGrp="1"/>
          </p:cNvSpPr>
          <p:nvPr>
            <p:ph idx="1"/>
          </p:nvPr>
        </p:nvSpPr>
        <p:spPr>
          <a:xfrm>
            <a:off x="394114" y="1340768"/>
            <a:ext cx="8121236" cy="5036743"/>
          </a:xfrm>
        </p:spPr>
        <p:txBody>
          <a:bodyPr>
            <a:normAutofit/>
          </a:bodyPr>
          <a:lstStyle/>
          <a:p>
            <a:pPr marL="0" indent="0" algn="just">
              <a:buNone/>
            </a:pPr>
            <a:r>
              <a:rPr lang="fr-FR" sz="2400" dirty="0">
                <a:solidFill>
                  <a:srgbClr val="333333"/>
                </a:solidFill>
                <a:latin typeface="Klavika" panose="02000000000000000000" pitchFamily="2" charset="0"/>
                <a:ea typeface="Arial Unicode MS" pitchFamily="34" charset="-128"/>
                <a:cs typeface="Times New Roman" panose="02020603050405020304" pitchFamily="18" charset="0"/>
              </a:rPr>
              <a:t>Dans les pays à bas revenu</a:t>
            </a:r>
          </a:p>
          <a:p>
            <a:pPr marL="0" indent="0" algn="just">
              <a:buNone/>
            </a:pPr>
            <a:endParaRPr lang="fr-FR" sz="2400" dirty="0">
              <a:solidFill>
                <a:srgbClr val="333333"/>
              </a:solidFill>
              <a:latin typeface="Klavika" panose="02000000000000000000" pitchFamily="2" charset="0"/>
              <a:ea typeface="Arial Unicode MS" pitchFamily="34" charset="-128"/>
              <a:cs typeface="Times New Roman" panose="02020603050405020304" pitchFamily="18" charset="0"/>
            </a:endParaRPr>
          </a:p>
          <a:p>
            <a:pPr algn="just"/>
            <a:r>
              <a:rPr lang="fr-FR" sz="2400" dirty="0">
                <a:solidFill>
                  <a:srgbClr val="333333"/>
                </a:solidFill>
                <a:latin typeface="Klavika" panose="02000000000000000000" pitchFamily="2" charset="0"/>
                <a:ea typeface="Arial Unicode MS" pitchFamily="34" charset="-128"/>
                <a:cs typeface="Times New Roman" panose="02020603050405020304" pitchFamily="18" charset="0"/>
              </a:rPr>
              <a:t>Pour les parents</a:t>
            </a:r>
          </a:p>
          <a:p>
            <a:pPr lvl="1" algn="just">
              <a:buSzPct val="80000"/>
              <a:buFont typeface="Courier New" panose="02070309020205020404" pitchFamily="49" charset="0"/>
              <a:buChar char="o"/>
            </a:pPr>
            <a:r>
              <a:rPr lang="fr-FR" sz="2000" dirty="0">
                <a:solidFill>
                  <a:srgbClr val="333333"/>
                </a:solidFill>
                <a:latin typeface="Klavika" panose="02000000000000000000" pitchFamily="2" charset="0"/>
                <a:ea typeface="Arial Unicode MS" pitchFamily="34" charset="-128"/>
                <a:cs typeface="Times New Roman" panose="02020603050405020304" pitchFamily="18" charset="0"/>
              </a:rPr>
              <a:t>Elever des enfants nécessite du temps parental</a:t>
            </a:r>
          </a:p>
          <a:p>
            <a:pPr lvl="1" algn="just">
              <a:buSzPct val="80000"/>
              <a:buFont typeface="Courier New" panose="02070309020205020404" pitchFamily="49" charset="0"/>
              <a:buChar char="o"/>
            </a:pPr>
            <a:r>
              <a:rPr lang="fr-FR" sz="2000" dirty="0">
                <a:solidFill>
                  <a:srgbClr val="333333"/>
                </a:solidFill>
                <a:latin typeface="Klavika" panose="02000000000000000000" pitchFamily="2" charset="0"/>
                <a:ea typeface="Arial Unicode MS" pitchFamily="34" charset="-128"/>
                <a:cs typeface="Times New Roman" panose="02020603050405020304" pitchFamily="18" charset="0"/>
              </a:rPr>
              <a:t>Si le salaire de la mère est plus faible que celui du père, il est efficace que la mère arrête/réduise le temps de travail suite à une naissance.</a:t>
            </a:r>
          </a:p>
          <a:p>
            <a:pPr algn="just"/>
            <a:r>
              <a:rPr lang="fr-FR" sz="2400" dirty="0">
                <a:solidFill>
                  <a:srgbClr val="333333"/>
                </a:solidFill>
                <a:latin typeface="Klavika" panose="02000000000000000000" pitchFamily="2" charset="0"/>
                <a:ea typeface="Arial Unicode MS" pitchFamily="34" charset="-128"/>
                <a:cs typeface="Times New Roman" panose="02020603050405020304" pitchFamily="18" charset="0"/>
              </a:rPr>
              <a:t>Pour les enfants</a:t>
            </a:r>
          </a:p>
          <a:p>
            <a:pPr lvl="1" algn="just">
              <a:buSzPct val="80000"/>
              <a:buFont typeface="Courier New" panose="02070309020205020404" pitchFamily="49" charset="0"/>
              <a:buChar char="o"/>
            </a:pPr>
            <a:r>
              <a:rPr lang="fr-FR" sz="2000" dirty="0">
                <a:solidFill>
                  <a:srgbClr val="333333"/>
                </a:solidFill>
                <a:latin typeface="Klavika" panose="02000000000000000000" pitchFamily="2" charset="0"/>
                <a:ea typeface="Arial Unicode MS" pitchFamily="34" charset="-128"/>
                <a:cs typeface="Times New Roman" panose="02020603050405020304" pitchFamily="18" charset="0"/>
              </a:rPr>
              <a:t>Si le rendement de l’éducation est plus faible pour les filles que pour les garçons, il est efficient d’éduquer davantage les garçons. Cela repose sur le postulat selon lequel les filles vont sortir du marché de travail.</a:t>
            </a:r>
          </a:p>
          <a:p>
            <a:pPr algn="just"/>
            <a:r>
              <a:rPr lang="fr-FR" sz="2400" dirty="0">
                <a:solidFill>
                  <a:srgbClr val="333333"/>
                </a:solidFill>
                <a:latin typeface="Klavika" panose="02000000000000000000" pitchFamily="2" charset="0"/>
                <a:ea typeface="Arial Unicode MS" pitchFamily="34" charset="-128"/>
                <a:cs typeface="Times New Roman" panose="02020603050405020304" pitchFamily="18" charset="0"/>
              </a:rPr>
              <a:t>Cercle vicieux!</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50</a:t>
            </a:fld>
            <a:endParaRPr lang="de-DE"/>
          </a:p>
        </p:txBody>
      </p:sp>
    </p:spTree>
    <p:extLst>
      <p:ext uri="{BB962C8B-B14F-4D97-AF65-F5344CB8AC3E}">
        <p14:creationId xmlns:p14="http://schemas.microsoft.com/office/powerpoint/2010/main" val="3973305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0924" y="731765"/>
            <a:ext cx="8309244" cy="2387600"/>
          </a:xfrm>
        </p:spPr>
        <p:txBody>
          <a:bodyPr>
            <a:normAutofit/>
          </a:bodyPr>
          <a:lstStyle/>
          <a:p>
            <a:r>
              <a:rPr lang="fr-FR" sz="4000" noProof="0" dirty="0">
                <a:latin typeface="Klavika" panose="02000000000000000000" pitchFamily="2" charset="0"/>
              </a:rPr>
              <a:t/>
            </a:r>
            <a:br>
              <a:rPr lang="fr-FR" sz="4000" noProof="0" dirty="0">
                <a:latin typeface="Klavika" panose="02000000000000000000" pitchFamily="2" charset="0"/>
              </a:rPr>
            </a:br>
            <a:r>
              <a:rPr lang="fr-FR" sz="4000" noProof="0" dirty="0">
                <a:solidFill>
                  <a:srgbClr val="0070C0"/>
                </a:solidFill>
                <a:latin typeface="Klavika" panose="02000000000000000000" pitchFamily="2" charset="0"/>
                <a:cs typeface="Times New Roman" panose="02020603050405020304" pitchFamily="18" charset="0"/>
              </a:rPr>
              <a:t>Peut-on changer les normes sociales?</a:t>
            </a:r>
          </a:p>
        </p:txBody>
      </p:sp>
      <p:sp>
        <p:nvSpPr>
          <p:cNvPr id="3" name="Espace réservé du numéro de diapositive 2"/>
          <p:cNvSpPr>
            <a:spLocks noGrp="1"/>
          </p:cNvSpPr>
          <p:nvPr>
            <p:ph type="sldNum" sz="quarter" idx="12"/>
          </p:nvPr>
        </p:nvSpPr>
        <p:spPr/>
        <p:txBody>
          <a:bodyPr/>
          <a:lstStyle/>
          <a:p>
            <a:fld id="{3BC89434-61BC-45B0-B28C-B824B3628714}" type="slidenum">
              <a:rPr lang="de-DE" smtClean="0"/>
              <a:t>51</a:t>
            </a:fld>
            <a:endParaRPr lang="de-DE"/>
          </a:p>
        </p:txBody>
      </p:sp>
      <p:pic>
        <p:nvPicPr>
          <p:cNvPr id="5" name="Image 4">
            <a:extLst>
              <a:ext uri="{FF2B5EF4-FFF2-40B4-BE49-F238E27FC236}">
                <a16:creationId xmlns:a16="http://schemas.microsoft.com/office/drawing/2014/main" xmlns="" id="{BB532729-6549-0041-91DF-E69D1A055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661248"/>
            <a:ext cx="5567747" cy="577284"/>
          </a:xfrm>
          <a:prstGeom prst="rect">
            <a:avLst/>
          </a:prstGeom>
        </p:spPr>
      </p:pic>
      <p:pic>
        <p:nvPicPr>
          <p:cNvPr id="6" name="Image 5">
            <a:extLst>
              <a:ext uri="{FF2B5EF4-FFF2-40B4-BE49-F238E27FC236}">
                <a16:creationId xmlns:a16="http://schemas.microsoft.com/office/drawing/2014/main" xmlns="" id="{42AFF978-1E42-9448-B601-CA4C0D15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32" y="352593"/>
            <a:ext cx="1270000" cy="647700"/>
          </a:xfrm>
          <a:prstGeom prst="rect">
            <a:avLst/>
          </a:prstGeom>
        </p:spPr>
      </p:pic>
    </p:spTree>
    <p:extLst>
      <p:ext uri="{BB962C8B-B14F-4D97-AF65-F5344CB8AC3E}">
        <p14:creationId xmlns:p14="http://schemas.microsoft.com/office/powerpoint/2010/main" val="3272264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ADA93-B5EE-4460-8D1D-6EC4618C420D}"/>
              </a:ext>
            </a:extLst>
          </p:cNvPr>
          <p:cNvSpPr>
            <a:spLocks noGrp="1"/>
          </p:cNvSpPr>
          <p:nvPr>
            <p:ph type="title"/>
          </p:nvPr>
        </p:nvSpPr>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Transmission des normes sociales</a:t>
            </a:r>
          </a:p>
        </p:txBody>
      </p:sp>
      <p:sp>
        <p:nvSpPr>
          <p:cNvPr id="3" name="Content Placeholder 2">
            <a:extLst>
              <a:ext uri="{FF2B5EF4-FFF2-40B4-BE49-F238E27FC236}">
                <a16:creationId xmlns:a16="http://schemas.microsoft.com/office/drawing/2014/main" xmlns="" id="{75AD74EA-BDAF-4F30-9635-4D599D0346BB}"/>
              </a:ext>
            </a:extLst>
          </p:cNvPr>
          <p:cNvSpPr>
            <a:spLocks noGrp="1"/>
          </p:cNvSpPr>
          <p:nvPr>
            <p:ph idx="1"/>
          </p:nvPr>
        </p:nvSpPr>
        <p:spPr>
          <a:xfrm>
            <a:off x="457200" y="1600202"/>
            <a:ext cx="8229600" cy="4756150"/>
          </a:xfrm>
        </p:spPr>
        <p:txBody>
          <a:bodyPr>
            <a:normAutofit/>
          </a:bodyPr>
          <a:lstStyle/>
          <a:p>
            <a:r>
              <a:rPr lang="fr-FR" sz="2600" dirty="0">
                <a:latin typeface="Klavika" panose="02000000000000000000" pitchFamily="2" charset="0"/>
                <a:cs typeface="Times New Roman" panose="02020603050405020304" pitchFamily="18" charset="0"/>
              </a:rPr>
              <a:t>Une littérature se focalisant sur les pays à haut revenu a examiné différents facteurs qui déterminent les croyances ou choix.</a:t>
            </a:r>
          </a:p>
          <a:p>
            <a:r>
              <a:rPr lang="fr-FR" sz="2600" dirty="0">
                <a:latin typeface="Klavika" panose="02000000000000000000" pitchFamily="2" charset="0"/>
                <a:cs typeface="Times New Roman" panose="02020603050405020304" pitchFamily="18" charset="0"/>
              </a:rPr>
              <a:t>La participation au marché du travail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Participer ou pas</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Nombre d’heures de travail</a:t>
            </a:r>
          </a:p>
          <a:p>
            <a:r>
              <a:rPr lang="fr-FR" dirty="0">
                <a:latin typeface="Klavika" panose="02000000000000000000" pitchFamily="2" charset="0"/>
                <a:cs typeface="Times New Roman" panose="02020603050405020304" pitchFamily="18" charset="0"/>
              </a:rPr>
              <a:t> </a:t>
            </a:r>
            <a:r>
              <a:rPr lang="fr-FR" sz="2400" dirty="0">
                <a:latin typeface="Klavika" panose="02000000000000000000" pitchFamily="2" charset="0"/>
                <a:cs typeface="Times New Roman" panose="02020603050405020304" pitchFamily="18" charset="0"/>
              </a:rPr>
              <a:t>Les « valeurs » telles que définies par le </a:t>
            </a:r>
            <a:r>
              <a:rPr lang="fr-FR" sz="2400" i="1" dirty="0">
                <a:latin typeface="Klavika" panose="02000000000000000000" pitchFamily="2" charset="0"/>
                <a:cs typeface="Times New Roman" panose="02020603050405020304" pitchFamily="18" charset="0"/>
              </a:rPr>
              <a:t>World Value Survey </a:t>
            </a:r>
            <a:r>
              <a:rPr lang="fr-FR" sz="2400" dirty="0">
                <a:latin typeface="Klavika" panose="02000000000000000000" pitchFamily="2" charset="0"/>
                <a:cs typeface="Times New Roman" panose="02020603050405020304" pitchFamily="18" charset="0"/>
              </a:rPr>
              <a:t>: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Ex. Pensez vous que, lorsqu’il y a une pénurie d’emploi, le travail doit être réservé aux hommes?</a:t>
            </a:r>
            <a:br>
              <a:rPr lang="fr-FR" sz="2000" dirty="0">
                <a:latin typeface="Klavika" panose="02000000000000000000" pitchFamily="2" charset="0"/>
                <a:cs typeface="Times New Roman" panose="02020603050405020304" pitchFamily="18" charset="0"/>
              </a:rPr>
            </a:br>
            <a:endParaRPr lang="en-GB" sz="2000" dirty="0">
              <a:latin typeface="Klavika" panose="020000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0C23B88-213C-45C0-8F69-A27B8FECDFCF}"/>
              </a:ext>
            </a:extLst>
          </p:cNvPr>
          <p:cNvSpPr>
            <a:spLocks noGrp="1"/>
          </p:cNvSpPr>
          <p:nvPr>
            <p:ph type="sldNum" sz="quarter" idx="12"/>
          </p:nvPr>
        </p:nvSpPr>
        <p:spPr/>
        <p:txBody>
          <a:bodyPr/>
          <a:lstStyle/>
          <a:p>
            <a:fld id="{3BC89434-61BC-45B0-B28C-B824B3628714}" type="slidenum">
              <a:rPr lang="de-DE" smtClean="0"/>
              <a:t>52</a:t>
            </a:fld>
            <a:endParaRPr lang="de-DE"/>
          </a:p>
        </p:txBody>
      </p:sp>
    </p:spTree>
    <p:extLst>
      <p:ext uri="{BB962C8B-B14F-4D97-AF65-F5344CB8AC3E}">
        <p14:creationId xmlns:p14="http://schemas.microsoft.com/office/powerpoint/2010/main" val="3278379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ADA93-B5EE-4460-8D1D-6EC4618C420D}"/>
              </a:ext>
            </a:extLst>
          </p:cNvPr>
          <p:cNvSpPr>
            <a:spLocks noGrp="1"/>
          </p:cNvSpPr>
          <p:nvPr>
            <p:ph type="title"/>
          </p:nvPr>
        </p:nvSpPr>
        <p:spPr>
          <a:xfrm>
            <a:off x="477235" y="136523"/>
            <a:ext cx="8229600" cy="1143000"/>
          </a:xfrm>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Transmission des normes sociales</a:t>
            </a:r>
          </a:p>
        </p:txBody>
      </p:sp>
      <p:sp>
        <p:nvSpPr>
          <p:cNvPr id="3" name="Content Placeholder 2">
            <a:extLst>
              <a:ext uri="{FF2B5EF4-FFF2-40B4-BE49-F238E27FC236}">
                <a16:creationId xmlns:a16="http://schemas.microsoft.com/office/drawing/2014/main" xmlns="" id="{75AD74EA-BDAF-4F30-9635-4D599D0346BB}"/>
              </a:ext>
            </a:extLst>
          </p:cNvPr>
          <p:cNvSpPr>
            <a:spLocks noGrp="1"/>
          </p:cNvSpPr>
          <p:nvPr>
            <p:ph idx="1"/>
          </p:nvPr>
        </p:nvSpPr>
        <p:spPr>
          <a:xfrm>
            <a:off x="452616" y="1306648"/>
            <a:ext cx="8229600" cy="4756150"/>
          </a:xfrm>
        </p:spPr>
        <p:txBody>
          <a:bodyPr>
            <a:noAutofit/>
          </a:bodyPr>
          <a:lstStyle/>
          <a:p>
            <a:r>
              <a:rPr lang="fr-FR" sz="2400" dirty="0">
                <a:latin typeface="Klavika" panose="02000000000000000000" pitchFamily="2" charset="0"/>
                <a:cs typeface="Times New Roman" panose="02020603050405020304" pitchFamily="18" charset="0"/>
              </a:rPr>
              <a:t>Examiner comment avoir une mère qui travaillait lorsque l’individu était adolescent affecte les croyances et choix de cet individu.</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Les données montrent qu'il existe un lien entre les choix de participation des mères et des filles au marché du travail.</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Impact sur les </a:t>
            </a:r>
            <a:r>
              <a:rPr lang="fr-FR" sz="2400" b="1" dirty="0">
                <a:latin typeface="Klavika" panose="02000000000000000000" pitchFamily="2" charset="0"/>
                <a:cs typeface="Times New Roman" panose="02020603050405020304" pitchFamily="18" charset="0"/>
              </a:rPr>
              <a:t>hommes</a:t>
            </a:r>
            <a:endParaRPr lang="fr-FR" sz="2400" dirty="0">
              <a:latin typeface="Klavika" panose="02000000000000000000" pitchFamily="2" charset="0"/>
              <a:cs typeface="Times New Roman" panose="02020603050405020304" pitchFamily="18" charset="0"/>
            </a:endParaRP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Les hommes grandissant dans des familles composées de mères qui travaillent ont développé des attentes concernant leur rôle moins stéréotypées.</a:t>
            </a:r>
          </a:p>
        </p:txBody>
      </p:sp>
      <p:sp>
        <p:nvSpPr>
          <p:cNvPr id="4" name="Slide Number Placeholder 3">
            <a:extLst>
              <a:ext uri="{FF2B5EF4-FFF2-40B4-BE49-F238E27FC236}">
                <a16:creationId xmlns:a16="http://schemas.microsoft.com/office/drawing/2014/main" xmlns="" id="{C0C23B88-213C-45C0-8F69-A27B8FECDFCF}"/>
              </a:ext>
            </a:extLst>
          </p:cNvPr>
          <p:cNvSpPr>
            <a:spLocks noGrp="1"/>
          </p:cNvSpPr>
          <p:nvPr>
            <p:ph type="sldNum" sz="quarter" idx="12"/>
          </p:nvPr>
        </p:nvSpPr>
        <p:spPr/>
        <p:txBody>
          <a:bodyPr/>
          <a:lstStyle/>
          <a:p>
            <a:fld id="{3BC89434-61BC-45B0-B28C-B824B3628714}" type="slidenum">
              <a:rPr lang="de-DE" smtClean="0"/>
              <a:t>53</a:t>
            </a:fld>
            <a:endParaRPr lang="de-DE"/>
          </a:p>
        </p:txBody>
      </p:sp>
    </p:spTree>
    <p:extLst>
      <p:ext uri="{BB962C8B-B14F-4D97-AF65-F5344CB8AC3E}">
        <p14:creationId xmlns:p14="http://schemas.microsoft.com/office/powerpoint/2010/main" val="1789806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ADA93-B5EE-4460-8D1D-6EC4618C420D}"/>
              </a:ext>
            </a:extLst>
          </p:cNvPr>
          <p:cNvSpPr>
            <a:spLocks noGrp="1"/>
          </p:cNvSpPr>
          <p:nvPr>
            <p:ph type="title"/>
          </p:nvPr>
        </p:nvSpPr>
        <p:spPr>
          <a:xfrm>
            <a:off x="477235" y="136523"/>
            <a:ext cx="8229600" cy="1143000"/>
          </a:xfrm>
        </p:spPr>
        <p:txBody>
          <a:bodyPr>
            <a:normAutofit/>
          </a:bodyPr>
          <a:lstStyle/>
          <a:p>
            <a:r>
              <a:rPr lang="fr-FR" sz="3600" dirty="0">
                <a:solidFill>
                  <a:srgbClr val="0070C0"/>
                </a:solidFill>
                <a:latin typeface="Klavika" panose="02000000000000000000" pitchFamily="2" charset="0"/>
                <a:cs typeface="Times New Roman" panose="02020603050405020304" pitchFamily="18" charset="0"/>
              </a:rPr>
              <a:t>Transmission des normes sociales </a:t>
            </a:r>
            <a:r>
              <a:rPr lang="fr-FR" sz="2800" dirty="0">
                <a:solidFill>
                  <a:srgbClr val="0070C0"/>
                </a:solidFill>
                <a:latin typeface="Klavika" panose="02000000000000000000" pitchFamily="2" charset="0"/>
                <a:cs typeface="Times New Roman" panose="02020603050405020304" pitchFamily="18" charset="0"/>
              </a:rPr>
              <a:t>(suite)</a:t>
            </a:r>
          </a:p>
        </p:txBody>
      </p:sp>
      <p:sp>
        <p:nvSpPr>
          <p:cNvPr id="3" name="Content Placeholder 2">
            <a:extLst>
              <a:ext uri="{FF2B5EF4-FFF2-40B4-BE49-F238E27FC236}">
                <a16:creationId xmlns:a16="http://schemas.microsoft.com/office/drawing/2014/main" xmlns="" id="{75AD74EA-BDAF-4F30-9635-4D599D0346BB}"/>
              </a:ext>
            </a:extLst>
          </p:cNvPr>
          <p:cNvSpPr>
            <a:spLocks noGrp="1"/>
          </p:cNvSpPr>
          <p:nvPr>
            <p:ph idx="1"/>
          </p:nvPr>
        </p:nvSpPr>
        <p:spPr>
          <a:xfrm>
            <a:off x="450703" y="1340767"/>
            <a:ext cx="8229600" cy="4466307"/>
          </a:xfrm>
        </p:spPr>
        <p:txBody>
          <a:bodyPr>
            <a:noAutofit/>
          </a:bodyPr>
          <a:lstStyle/>
          <a:p>
            <a:r>
              <a:rPr lang="fr-FR" sz="2400" dirty="0">
                <a:latin typeface="Klavika" panose="02000000000000000000" pitchFamily="2" charset="0"/>
                <a:cs typeface="Times New Roman" panose="02020603050405020304" pitchFamily="18" charset="0"/>
              </a:rPr>
              <a:t>Effets de </a:t>
            </a:r>
            <a:r>
              <a:rPr lang="fr-FR" sz="2400" b="1" dirty="0">
                <a:latin typeface="Klavika" panose="02000000000000000000" pitchFamily="2" charset="0"/>
                <a:cs typeface="Times New Roman" panose="02020603050405020304" pitchFamily="18" charset="0"/>
              </a:rPr>
              <a:t>pair </a:t>
            </a:r>
            <a:r>
              <a:rPr lang="fr-FR" sz="2400" dirty="0">
                <a:latin typeface="Klavika" panose="02000000000000000000" pitchFamily="2" charset="0"/>
                <a:cs typeface="Times New Roman" panose="02020603050405020304" pitchFamily="18" charset="0"/>
              </a:rPr>
              <a:t>:</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Etude d’un échantillon d'adolescents américains et de leurs camarades de classe.</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Le comportement de travail d'une femme est influencé de manière positive par l’emploi de sa mère et par celui des mères de ses amis.</a:t>
            </a:r>
          </a:p>
        </p:txBody>
      </p:sp>
      <p:sp>
        <p:nvSpPr>
          <p:cNvPr id="4" name="Slide Number Placeholder 3">
            <a:extLst>
              <a:ext uri="{FF2B5EF4-FFF2-40B4-BE49-F238E27FC236}">
                <a16:creationId xmlns:a16="http://schemas.microsoft.com/office/drawing/2014/main" xmlns="" id="{C0C23B88-213C-45C0-8F69-A27B8FECDFCF}"/>
              </a:ext>
            </a:extLst>
          </p:cNvPr>
          <p:cNvSpPr>
            <a:spLocks noGrp="1"/>
          </p:cNvSpPr>
          <p:nvPr>
            <p:ph type="sldNum" sz="quarter" idx="12"/>
          </p:nvPr>
        </p:nvSpPr>
        <p:spPr/>
        <p:txBody>
          <a:bodyPr/>
          <a:lstStyle/>
          <a:p>
            <a:fld id="{3BC89434-61BC-45B0-B28C-B824B3628714}" type="slidenum">
              <a:rPr lang="de-DE" smtClean="0"/>
              <a:t>54</a:t>
            </a:fld>
            <a:endParaRPr lang="de-DE"/>
          </a:p>
        </p:txBody>
      </p:sp>
    </p:spTree>
    <p:extLst>
      <p:ext uri="{BB962C8B-B14F-4D97-AF65-F5344CB8AC3E}">
        <p14:creationId xmlns:p14="http://schemas.microsoft.com/office/powerpoint/2010/main" val="1694211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xmlns="" id="{7D907772-995A-496F-91F7-B36CD39905A1}"/>
              </a:ext>
            </a:extLst>
          </p:cNvPr>
          <p:cNvSpPr>
            <a:spLocks noGrp="1"/>
          </p:cNvSpPr>
          <p:nvPr>
            <p:ph type="title" idx="4294967295"/>
          </p:nvPr>
        </p:nvSpPr>
        <p:spPr>
          <a:xfrm>
            <a:off x="457200" y="557808"/>
            <a:ext cx="8229600" cy="1143000"/>
          </a:xfrm>
        </p:spPr>
        <p:txBody>
          <a:bodyPr anchor="b">
            <a:noAutofit/>
          </a:bodyPr>
          <a:lstStyle/>
          <a:p>
            <a:pPr eaLnBrk="1" hangingPunct="1"/>
            <a:r>
              <a:rPr lang="fr-FR" altLang="en-US" sz="4000" noProof="0" dirty="0">
                <a:solidFill>
                  <a:srgbClr val="0070C0"/>
                </a:solidFill>
                <a:latin typeface="Klavika" panose="02000000000000000000" pitchFamily="2" charset="0"/>
              </a:rPr>
              <a:t>Comment changer les normes</a:t>
            </a:r>
            <a:br>
              <a:rPr lang="fr-FR" altLang="en-US" sz="4000" noProof="0" dirty="0">
                <a:solidFill>
                  <a:srgbClr val="0070C0"/>
                </a:solidFill>
                <a:latin typeface="Klavika" panose="02000000000000000000" pitchFamily="2" charset="0"/>
              </a:rPr>
            </a:br>
            <a:endParaRPr lang="fr-FR" altLang="en-US" sz="4000" noProof="0" dirty="0">
              <a:solidFill>
                <a:srgbClr val="0070C0"/>
              </a:solidFill>
              <a:latin typeface="Klavika" panose="02000000000000000000" pitchFamily="2" charset="0"/>
            </a:endParaRPr>
          </a:p>
        </p:txBody>
      </p:sp>
      <p:pic>
        <p:nvPicPr>
          <p:cNvPr id="110595" name="Picture 2">
            <a:extLst>
              <a:ext uri="{FF2B5EF4-FFF2-40B4-BE49-F238E27FC236}">
                <a16:creationId xmlns:a16="http://schemas.microsoft.com/office/drawing/2014/main" xmlns="" id="{C6C1CF0E-CF9A-43B3-B5C2-3BF75D6C7A74}"/>
              </a:ext>
            </a:extLst>
          </p:cNvPr>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552575" y="1556792"/>
            <a:ext cx="6038850" cy="4310608"/>
          </a:xfrm>
        </p:spPr>
      </p:pic>
      <p:sp>
        <p:nvSpPr>
          <p:cNvPr id="110596" name="TextBox 5">
            <a:extLst>
              <a:ext uri="{FF2B5EF4-FFF2-40B4-BE49-F238E27FC236}">
                <a16:creationId xmlns:a16="http://schemas.microsoft.com/office/drawing/2014/main" xmlns="" id="{DA3AE045-22AE-4E32-AB89-F38DC6AEC269}"/>
              </a:ext>
            </a:extLst>
          </p:cNvPr>
          <p:cNvSpPr txBox="1">
            <a:spLocks noChangeArrowheads="1"/>
          </p:cNvSpPr>
          <p:nvPr/>
        </p:nvSpPr>
        <p:spPr bwMode="auto">
          <a:xfrm>
            <a:off x="1447800" y="6172200"/>
            <a:ext cx="365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9597D"/>
              </a:buClr>
              <a:buSzPct val="75000"/>
              <a:buFont typeface="Wingdings" panose="05000000000000000000" pitchFamily="2" charset="2"/>
              <a:buChar char="n"/>
              <a:defRPr sz="3200">
                <a:solidFill>
                  <a:schemeClr val="bg2"/>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9597D"/>
              </a:buClr>
              <a:buSzPct val="80000"/>
              <a:buFont typeface="Wingdings" panose="05000000000000000000" pitchFamily="2" charset="2"/>
              <a:buChar char="¨"/>
              <a:defRPr sz="2800">
                <a:solidFill>
                  <a:schemeClr val="bg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39597D"/>
              </a:buClr>
              <a:buSzPct val="65000"/>
              <a:buFont typeface="Wingdings" panose="05000000000000000000" pitchFamily="2" charset="2"/>
              <a:buChar char="n"/>
              <a:defRPr sz="240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lr>
                <a:srgbClr val="39597D"/>
              </a:buClr>
              <a:buSzPct val="70000"/>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lr>
                <a:srgbClr val="39597D"/>
              </a:buClr>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lr>
                <a:srgbClr val="39597D"/>
              </a:buClr>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lr>
                <a:srgbClr val="39597D"/>
              </a:buClr>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lr>
                <a:srgbClr val="39597D"/>
              </a:buClr>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lr>
                <a:srgbClr val="39597D"/>
              </a:buClr>
              <a:buFont typeface="Wingdings" panose="05000000000000000000" pitchFamily="2" charset="2"/>
              <a:buChar char="§"/>
              <a:defRPr sz="2000">
                <a:solidFill>
                  <a:schemeClr val="bg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ClrTx/>
              <a:buSzTx/>
              <a:buFontTx/>
              <a:buNone/>
            </a:pPr>
            <a:r>
              <a:rPr lang="en-US" altLang="en-US" sz="1200" dirty="0">
                <a:solidFill>
                  <a:schemeClr val="tx1"/>
                </a:solidFill>
                <a:latin typeface="Verdana" panose="020B0604030504040204" pitchFamily="34" charset="0"/>
                <a:cs typeface="Times New Roman" panose="02020603050405020304" pitchFamily="18" charset="0"/>
              </a:rPr>
              <a:t>From blog.goingtoschool.com</a:t>
            </a:r>
          </a:p>
        </p:txBody>
      </p:sp>
    </p:spTree>
    <p:extLst>
      <p:ext uri="{BB962C8B-B14F-4D97-AF65-F5344CB8AC3E}">
        <p14:creationId xmlns:p14="http://schemas.microsoft.com/office/powerpoint/2010/main" val="1921136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xmlns="" id="{812D57CC-73A3-477D-A341-8EE243E0EF96}"/>
              </a:ext>
            </a:extLst>
          </p:cNvPr>
          <p:cNvSpPr>
            <a:spLocks noGrp="1"/>
          </p:cNvSpPr>
          <p:nvPr>
            <p:ph type="title" idx="4294967295"/>
          </p:nvPr>
        </p:nvSpPr>
        <p:spPr>
          <a:xfrm>
            <a:off x="152400" y="274638"/>
            <a:ext cx="8534400" cy="1143000"/>
          </a:xfrm>
        </p:spPr>
        <p:txBody>
          <a:bodyPr>
            <a:normAutofit/>
          </a:bodyPr>
          <a:lstStyle/>
          <a:p>
            <a:pPr eaLnBrk="1" hangingPunct="1"/>
            <a:r>
              <a:rPr lang="fr-FR" altLang="fr-FR" sz="3600" noProof="0" dirty="0">
                <a:solidFill>
                  <a:srgbClr val="0070C0"/>
                </a:solidFill>
                <a:latin typeface="Klavika" panose="02000000000000000000" pitchFamily="2" charset="0"/>
              </a:rPr>
              <a:t>Comment changer les normes sur le genre</a:t>
            </a:r>
          </a:p>
        </p:txBody>
      </p:sp>
      <p:sp>
        <p:nvSpPr>
          <p:cNvPr id="114691" name="Content Placeholder 2">
            <a:extLst>
              <a:ext uri="{FF2B5EF4-FFF2-40B4-BE49-F238E27FC236}">
                <a16:creationId xmlns:a16="http://schemas.microsoft.com/office/drawing/2014/main" xmlns="" id="{61DE2816-9417-46C2-99AD-7D2EA6A7DFC0}"/>
              </a:ext>
            </a:extLst>
          </p:cNvPr>
          <p:cNvSpPr>
            <a:spLocks noGrp="1"/>
          </p:cNvSpPr>
          <p:nvPr>
            <p:ph idx="4294967295"/>
          </p:nvPr>
        </p:nvSpPr>
        <p:spPr>
          <a:xfrm>
            <a:off x="457200" y="1440904"/>
            <a:ext cx="8534400" cy="4724400"/>
          </a:xfrm>
        </p:spPr>
        <p:txBody>
          <a:bodyPr>
            <a:normAutofit/>
          </a:bodyPr>
          <a:lstStyle/>
          <a:p>
            <a:r>
              <a:rPr lang="fr-FR" sz="2400" dirty="0">
                <a:latin typeface="Klavika" panose="02000000000000000000" pitchFamily="2" charset="0"/>
              </a:rPr>
              <a:t>Les économistes prennent généralement les préférences et les normes comme données.</a:t>
            </a:r>
          </a:p>
          <a:p>
            <a:endParaRPr lang="fr-FR" sz="2400" dirty="0">
              <a:latin typeface="Klavika" panose="02000000000000000000" pitchFamily="2" charset="0"/>
            </a:endParaRPr>
          </a:p>
          <a:p>
            <a:r>
              <a:rPr lang="fr-FR" sz="2400" dirty="0">
                <a:latin typeface="Klavika" panose="02000000000000000000" pitchFamily="2" charset="0"/>
              </a:rPr>
              <a:t>Ils se demandent généralement :</a:t>
            </a:r>
          </a:p>
          <a:p>
            <a:pPr lvl="1">
              <a:buSzPct val="80000"/>
              <a:buFont typeface="Courier New" panose="02070309020205020404" pitchFamily="49" charset="0"/>
              <a:buChar char="o"/>
            </a:pPr>
            <a:r>
              <a:rPr lang="fr-FR" altLang="fr-FR" sz="2000" noProof="0" dirty="0">
                <a:latin typeface="Klavika" panose="02000000000000000000" pitchFamily="2" charset="0"/>
              </a:rPr>
              <a:t>Comment un changement technologique affecte les prix relatifs et donc les choix à </a:t>
            </a:r>
            <a:r>
              <a:rPr lang="fr-FR" altLang="fr-FR" sz="2000" i="1" noProof="0" dirty="0">
                <a:latin typeface="Klavika" panose="02000000000000000000" pitchFamily="2" charset="0"/>
              </a:rPr>
              <a:t>préférences données</a:t>
            </a:r>
            <a:r>
              <a:rPr lang="fr-FR" altLang="fr-FR" sz="2000" noProof="0" dirty="0">
                <a:latin typeface="Klavika" panose="02000000000000000000" pitchFamily="2" charset="0"/>
              </a:rPr>
              <a:t>.</a:t>
            </a:r>
          </a:p>
          <a:p>
            <a:pPr eaLnBrk="1" hangingPunct="1"/>
            <a:endParaRPr lang="fr-FR" altLang="fr-FR" sz="2400" noProof="0" dirty="0">
              <a:latin typeface="Klavika" panose="02000000000000000000" pitchFamily="2" charset="0"/>
            </a:endParaRPr>
          </a:p>
          <a:p>
            <a:pPr eaLnBrk="1" hangingPunct="1"/>
            <a:r>
              <a:rPr lang="fr-FR" altLang="fr-FR" sz="2400" noProof="0" dirty="0">
                <a:latin typeface="Klavika" panose="02000000000000000000" pitchFamily="2" charset="0"/>
              </a:rPr>
              <a:t>Mais la technologie peut amener des changements dans les préférences, attitudes, aspirations...</a:t>
            </a:r>
          </a:p>
          <a:p>
            <a:pPr marL="0" indent="0" eaLnBrk="1" hangingPunct="1">
              <a:buNone/>
            </a:pPr>
            <a:endParaRPr lang="fr-FR" altLang="fr-FR" sz="2400" noProof="0" dirty="0">
              <a:latin typeface="Klavika" panose="02000000000000000000" pitchFamily="2" charset="0"/>
            </a:endParaRPr>
          </a:p>
        </p:txBody>
      </p:sp>
    </p:spTree>
    <p:extLst>
      <p:ext uri="{BB962C8B-B14F-4D97-AF65-F5344CB8AC3E}">
        <p14:creationId xmlns:p14="http://schemas.microsoft.com/office/powerpoint/2010/main" val="1639236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xmlns="" id="{812D57CC-73A3-477D-A341-8EE243E0EF96}"/>
              </a:ext>
            </a:extLst>
          </p:cNvPr>
          <p:cNvSpPr>
            <a:spLocks noGrp="1"/>
          </p:cNvSpPr>
          <p:nvPr>
            <p:ph type="title" idx="4294967295"/>
          </p:nvPr>
        </p:nvSpPr>
        <p:spPr>
          <a:xfrm>
            <a:off x="152400" y="274638"/>
            <a:ext cx="8534400" cy="1143000"/>
          </a:xfrm>
        </p:spPr>
        <p:txBody>
          <a:bodyPr>
            <a:normAutofit/>
          </a:bodyPr>
          <a:lstStyle/>
          <a:p>
            <a:pPr eaLnBrk="1" hangingPunct="1"/>
            <a:r>
              <a:rPr lang="fr-FR" altLang="fr-FR" sz="3600" noProof="0" dirty="0">
                <a:solidFill>
                  <a:srgbClr val="0070C0"/>
                </a:solidFill>
                <a:latin typeface="Klavika" panose="02000000000000000000" pitchFamily="2" charset="0"/>
                <a:cs typeface="Times New Roman" panose="02020603050405020304" pitchFamily="18" charset="0"/>
              </a:rPr>
              <a:t>Comment changer les normes sur le genre</a:t>
            </a:r>
          </a:p>
        </p:txBody>
      </p:sp>
      <p:sp>
        <p:nvSpPr>
          <p:cNvPr id="114691" name="Content Placeholder 2">
            <a:extLst>
              <a:ext uri="{FF2B5EF4-FFF2-40B4-BE49-F238E27FC236}">
                <a16:creationId xmlns:a16="http://schemas.microsoft.com/office/drawing/2014/main" xmlns="" id="{61DE2816-9417-46C2-99AD-7D2EA6A7DFC0}"/>
              </a:ext>
            </a:extLst>
          </p:cNvPr>
          <p:cNvSpPr>
            <a:spLocks noGrp="1"/>
          </p:cNvSpPr>
          <p:nvPr>
            <p:ph idx="4294967295"/>
          </p:nvPr>
        </p:nvSpPr>
        <p:spPr>
          <a:xfrm>
            <a:off x="457200" y="1440904"/>
            <a:ext cx="8534400" cy="4724400"/>
          </a:xfrm>
        </p:spPr>
        <p:txBody>
          <a:bodyPr>
            <a:normAutofit/>
          </a:bodyPr>
          <a:lstStyle/>
          <a:p>
            <a:r>
              <a:rPr lang="fr-FR" sz="2400" dirty="0">
                <a:latin typeface="Klavika" panose="02000000000000000000" pitchFamily="2" charset="0"/>
                <a:cs typeface="Times New Roman" panose="02020603050405020304" pitchFamily="18" charset="0"/>
              </a:rPr>
              <a:t>Dans les pays à bas revenu, les inégalités entre femmes et hommes sont nettement plus marquées dans les zones rurales que dans les zones urbaines.</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La télévision par satellite peut accroître l'exposition des zones rurales aux attitudes et aux valeurs urbaines. </a:t>
            </a:r>
          </a:p>
          <a:p>
            <a:endParaRPr lang="fr-FR" sz="2400" dirty="0">
              <a:latin typeface="Klavika" panose="02000000000000000000" pitchFamily="2" charset="0"/>
              <a:cs typeface="Times New Roman" panose="02020603050405020304" pitchFamily="18" charset="0"/>
            </a:endParaRPr>
          </a:p>
          <a:p>
            <a:r>
              <a:rPr lang="fr-FR" sz="2400" dirty="0">
                <a:latin typeface="Klavika" panose="02000000000000000000" pitchFamily="2" charset="0"/>
                <a:cs typeface="Times New Roman" panose="02020603050405020304" pitchFamily="18" charset="0"/>
              </a:rPr>
              <a:t>Est-il plausible que la télévision par satellite puisse changer les attitudes et les comportements dans les zones rurales?</a:t>
            </a:r>
          </a:p>
          <a:p>
            <a:pPr marL="0" indent="0" eaLnBrk="1" hangingPunct="1">
              <a:buNone/>
            </a:pPr>
            <a:endParaRPr lang="fr-FR" altLang="fr-FR" sz="2400" noProof="0" dirty="0">
              <a:latin typeface="Klavika" panose="02000000000000000000" pitchFamily="2" charset="0"/>
            </a:endParaRPr>
          </a:p>
        </p:txBody>
      </p:sp>
    </p:spTree>
    <p:extLst>
      <p:ext uri="{BB962C8B-B14F-4D97-AF65-F5344CB8AC3E}">
        <p14:creationId xmlns:p14="http://schemas.microsoft.com/office/powerpoint/2010/main" val="3752268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xmlns="" id="{A51D9C9C-3639-47DA-B1F4-9DDFF5620CA4}"/>
              </a:ext>
            </a:extLst>
          </p:cNvPr>
          <p:cNvSpPr>
            <a:spLocks noGrp="1"/>
          </p:cNvSpPr>
          <p:nvPr>
            <p:ph type="title" idx="4294967295"/>
          </p:nvPr>
        </p:nvSpPr>
        <p:spPr>
          <a:xfrm>
            <a:off x="0" y="274638"/>
            <a:ext cx="9036496" cy="1143000"/>
          </a:xfrm>
        </p:spPr>
        <p:txBody>
          <a:bodyPr>
            <a:noAutofit/>
          </a:bodyPr>
          <a:lstStyle/>
          <a:p>
            <a:r>
              <a:rPr lang="fr-FR" altLang="en-US" sz="3200" dirty="0">
                <a:solidFill>
                  <a:srgbClr val="0070C0"/>
                </a:solidFill>
                <a:latin typeface="Klavika" panose="02000000000000000000" pitchFamily="2" charset="0"/>
                <a:cs typeface="Times New Roman" panose="02020603050405020304" pitchFamily="18" charset="0"/>
              </a:rPr>
              <a:t>« The Power of TV »</a:t>
            </a:r>
            <a:br>
              <a:rPr lang="fr-FR" altLang="en-US" sz="3200" dirty="0">
                <a:solidFill>
                  <a:srgbClr val="0070C0"/>
                </a:solidFill>
                <a:latin typeface="Klavika" panose="02000000000000000000" pitchFamily="2" charset="0"/>
                <a:cs typeface="Times New Roman" panose="02020603050405020304" pitchFamily="18" charset="0"/>
              </a:rPr>
            </a:br>
            <a:r>
              <a:rPr lang="fr-FR" altLang="en-US" sz="3200" dirty="0">
                <a:solidFill>
                  <a:srgbClr val="0070C0"/>
                </a:solidFill>
                <a:latin typeface="Klavika" panose="02000000000000000000" pitchFamily="2" charset="0"/>
                <a:cs typeface="Times New Roman" panose="02020603050405020304" pitchFamily="18" charset="0"/>
              </a:rPr>
              <a:t>Télévision par câble et statut des femmes en Inde</a:t>
            </a:r>
            <a:endParaRPr lang="fr-FR" altLang="fr-FR" sz="3200" noProof="0" dirty="0">
              <a:latin typeface="Klavika" panose="02000000000000000000" pitchFamily="2" charset="0"/>
            </a:endParaRPr>
          </a:p>
        </p:txBody>
      </p:sp>
      <p:sp>
        <p:nvSpPr>
          <p:cNvPr id="124931" name="Content Placeholder 2">
            <a:extLst>
              <a:ext uri="{FF2B5EF4-FFF2-40B4-BE49-F238E27FC236}">
                <a16:creationId xmlns:a16="http://schemas.microsoft.com/office/drawing/2014/main" xmlns="" id="{BCEDD78D-57A4-4332-97CE-834086B66740}"/>
              </a:ext>
            </a:extLst>
          </p:cNvPr>
          <p:cNvSpPr>
            <a:spLocks noGrp="1"/>
          </p:cNvSpPr>
          <p:nvPr>
            <p:ph idx="4294967295"/>
          </p:nvPr>
        </p:nvSpPr>
        <p:spPr>
          <a:xfrm>
            <a:off x="457200" y="1600202"/>
            <a:ext cx="8507288" cy="4525963"/>
          </a:xfrm>
        </p:spPr>
        <p:txBody>
          <a:bodyPr>
            <a:normAutofit lnSpcReduction="10000"/>
          </a:bodyPr>
          <a:lstStyle/>
          <a:p>
            <a:r>
              <a:rPr lang="fr-FR" altLang="en-US" sz="2400" dirty="0">
                <a:latin typeface="Klavika" panose="02000000000000000000" pitchFamily="2" charset="0"/>
                <a:cs typeface="Times New Roman" panose="02020603050405020304" pitchFamily="18" charset="0"/>
              </a:rPr>
              <a:t>1959 : TV introduite.</a:t>
            </a:r>
          </a:p>
          <a:p>
            <a:r>
              <a:rPr lang="fr-FR" altLang="en-US" sz="2400" dirty="0">
                <a:latin typeface="Klavika" panose="02000000000000000000" pitchFamily="2" charset="0"/>
                <a:cs typeface="Times New Roman" panose="02020603050405020304" pitchFamily="18" charset="0"/>
              </a:rPr>
              <a:t>1982 : TV en couleur! </a:t>
            </a:r>
          </a:p>
          <a:p>
            <a:pPr lvl="1">
              <a:buSzPct val="80000"/>
              <a:buFont typeface="Courier New" panose="02070309020205020404" pitchFamily="49" charset="0"/>
              <a:buChar char="o"/>
            </a:pPr>
            <a:r>
              <a:rPr lang="fr-FR" altLang="ja-JP" sz="2400" dirty="0">
                <a:latin typeface="Klavika" panose="02000000000000000000" pitchFamily="2" charset="0"/>
                <a:cs typeface="Times New Roman" panose="02020603050405020304" pitchFamily="18" charset="0"/>
              </a:rPr>
              <a:t>Mais seulement télévision publique proposant des informations et programmes culturels ou sur le développement économique ...</a:t>
            </a:r>
          </a:p>
          <a:p>
            <a:r>
              <a:rPr lang="fr-FR" altLang="en-US" sz="2400" dirty="0">
                <a:latin typeface="Klavika" panose="02000000000000000000" pitchFamily="2" charset="0"/>
                <a:cs typeface="Times New Roman" panose="02020603050405020304" pitchFamily="18" charset="0"/>
              </a:rPr>
              <a:t>Début 1990s: télévision par câble arrive</a:t>
            </a:r>
          </a:p>
          <a:p>
            <a:pPr lvl="1">
              <a:buSzPct val="80000"/>
              <a:buFont typeface="Courier New" panose="02070309020205020404" pitchFamily="49" charset="0"/>
              <a:buChar char="o"/>
            </a:pPr>
            <a:r>
              <a:rPr lang="fr-FR" altLang="en-US" sz="2400" dirty="0">
                <a:latin typeface="Klavika" panose="02000000000000000000" pitchFamily="2" charset="0"/>
                <a:cs typeface="Times New Roman" panose="02020603050405020304" pitchFamily="18" charset="0"/>
              </a:rPr>
              <a:t>Dans les villages, des petits entrepreneurs achetaient une antenne et faisaient payer les ménages voisins pour se connecter.</a:t>
            </a:r>
          </a:p>
          <a:p>
            <a:pPr lvl="1">
              <a:buSzPct val="80000"/>
              <a:buFont typeface="Courier New" panose="02070309020205020404" pitchFamily="49" charset="0"/>
              <a:buChar char="o"/>
            </a:pPr>
            <a:r>
              <a:rPr lang="fr-FR" altLang="en-US" sz="2400" dirty="0">
                <a:latin typeface="Klavika" panose="02000000000000000000" pitchFamily="2" charset="0"/>
                <a:cs typeface="Times New Roman" panose="02020603050405020304" pitchFamily="18" charset="0"/>
              </a:rPr>
              <a:t>Accès même dans des villages où le revenu moyen &lt; $2 par tête par jour.</a:t>
            </a:r>
          </a:p>
          <a:p>
            <a:r>
              <a:rPr lang="fr-FR" altLang="en-US" sz="2400" dirty="0">
                <a:latin typeface="Klavika" panose="02000000000000000000" pitchFamily="2" charset="0"/>
              </a:rPr>
              <a:t>Programmation plus ludique avec un grand nombre de programmes sur la famille et le genre.</a:t>
            </a:r>
          </a:p>
          <a:p>
            <a:endParaRPr lang="fr-FR" altLang="en-US" noProof="0" dirty="0">
              <a:latin typeface="Klavika" panose="02000000000000000000" pitchFamily="2" charset="0"/>
            </a:endParaRPr>
          </a:p>
          <a:p>
            <a:pPr lvl="1" eaLnBrk="1" hangingPunct="1"/>
            <a:endParaRPr lang="fr-FR" altLang="en-US" noProof="0" dirty="0">
              <a:cs typeface="Times New Roman" panose="02020603050405020304" pitchFamily="18" charset="0"/>
            </a:endParaRPr>
          </a:p>
        </p:txBody>
      </p:sp>
    </p:spTree>
    <p:extLst>
      <p:ext uri="{BB962C8B-B14F-4D97-AF65-F5344CB8AC3E}">
        <p14:creationId xmlns:p14="http://schemas.microsoft.com/office/powerpoint/2010/main" val="3923519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xmlns="" id="{202A77A9-07C6-45CD-93D5-D34E0E0AB8AC}"/>
              </a:ext>
            </a:extLst>
          </p:cNvPr>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173163" y="1143000"/>
            <a:ext cx="6797675" cy="4724400"/>
          </a:xfrm>
        </p:spPr>
      </p:pic>
    </p:spTree>
    <p:extLst>
      <p:ext uri="{BB962C8B-B14F-4D97-AF65-F5344CB8AC3E}">
        <p14:creationId xmlns:p14="http://schemas.microsoft.com/office/powerpoint/2010/main" val="153099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fr-FR" noProof="0" dirty="0"/>
          </a:p>
        </p:txBody>
      </p:sp>
      <p:pic>
        <p:nvPicPr>
          <p:cNvPr id="12292" name="Picture 3"/>
          <p:cNvPicPr>
            <a:picLocks noGrp="1" noChangeAspect="1" noChangeArrowheads="1"/>
          </p:cNvPicPr>
          <p:nvPr>
            <p:ph type="pic" idx="1"/>
          </p:nvPr>
        </p:nvPicPr>
        <p:blipFill>
          <a:blip r:embed="rId2" cstate="print"/>
          <a:srcRect l="3631" r="3631"/>
          <a:stretch>
            <a:fillRect/>
          </a:stretch>
        </p:blipFill>
        <p:spPr>
          <a:xfrm>
            <a:off x="1066800" y="685800"/>
            <a:ext cx="6934200" cy="5486400"/>
          </a:xfrm>
        </p:spPr>
      </p:pic>
      <p:sp>
        <p:nvSpPr>
          <p:cNvPr id="12291" name="Text Placeholder 3"/>
          <p:cNvSpPr>
            <a:spLocks noGrp="1"/>
          </p:cNvSpPr>
          <p:nvPr>
            <p:ph type="body" sz="half" idx="2"/>
          </p:nvPr>
        </p:nvSpPr>
        <p:spPr>
          <a:xfrm>
            <a:off x="990600" y="6400800"/>
            <a:ext cx="4191000" cy="457200"/>
          </a:xfrm>
        </p:spPr>
        <p:txBody>
          <a:bodyPr/>
          <a:lstStyle/>
          <a:p>
            <a:pPr eaLnBrk="1" hangingPunct="1"/>
            <a:r>
              <a:rPr lang="fr-FR" noProof="0" dirty="0">
                <a:latin typeface="Klavika" panose="02000000000000000000" pitchFamily="2" charset="0"/>
              </a:rPr>
              <a:t>Source: </a:t>
            </a:r>
            <a:r>
              <a:rPr lang="fr-FR" noProof="0" dirty="0" err="1">
                <a:latin typeface="Klavika" panose="02000000000000000000" pitchFamily="2" charset="0"/>
              </a:rPr>
              <a:t>Goldin</a:t>
            </a:r>
            <a:r>
              <a:rPr lang="fr-FR" noProof="0" dirty="0">
                <a:latin typeface="Klavika" panose="02000000000000000000" pitchFamily="2" charset="0"/>
              </a:rPr>
              <a:t>, Katz et </a:t>
            </a:r>
            <a:r>
              <a:rPr lang="fr-FR" noProof="0" dirty="0" err="1">
                <a:latin typeface="Klavika" panose="02000000000000000000" pitchFamily="2" charset="0"/>
              </a:rPr>
              <a:t>Kuziemko</a:t>
            </a:r>
            <a:r>
              <a:rPr lang="fr-FR" noProof="0" dirty="0">
                <a:latin typeface="Klavika" panose="02000000000000000000" pitchFamily="2" charset="0"/>
              </a:rPr>
              <a:t> (2006)</a:t>
            </a:r>
          </a:p>
        </p:txBody>
      </p:sp>
      <p:sp>
        <p:nvSpPr>
          <p:cNvPr id="5" name="Rectangle 4"/>
          <p:cNvSpPr/>
          <p:nvPr/>
        </p:nvSpPr>
        <p:spPr>
          <a:xfrm>
            <a:off x="1115616" y="620688"/>
            <a:ext cx="864096" cy="401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anose="02020603050405020304" pitchFamily="18" charset="0"/>
            </a:endParaRPr>
          </a:p>
        </p:txBody>
      </p:sp>
      <p:sp>
        <p:nvSpPr>
          <p:cNvPr id="6" name="1 Título"/>
          <p:cNvSpPr txBox="1">
            <a:spLocks/>
          </p:cNvSpPr>
          <p:nvPr/>
        </p:nvSpPr>
        <p:spPr>
          <a:xfrm>
            <a:off x="500034" y="214290"/>
            <a:ext cx="8229600" cy="79690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3200" b="0" dirty="0" err="1">
                <a:solidFill>
                  <a:srgbClr val="0070C0"/>
                </a:solidFill>
                <a:latin typeface="Klavika" panose="02000000000000000000" pitchFamily="2" charset="0"/>
                <a:cs typeface="Times New Roman" panose="02020603050405020304" pitchFamily="18" charset="0"/>
              </a:rPr>
              <a:t>Niveau</a:t>
            </a:r>
            <a:r>
              <a:rPr lang="es-ES" sz="3200" b="0" dirty="0">
                <a:solidFill>
                  <a:srgbClr val="0070C0"/>
                </a:solidFill>
                <a:latin typeface="Klavika" panose="02000000000000000000" pitchFamily="2" charset="0"/>
                <a:cs typeface="Times New Roman" panose="02020603050405020304" pitchFamily="18" charset="0"/>
              </a:rPr>
              <a:t> </a:t>
            </a:r>
            <a:r>
              <a:rPr lang="es-ES" sz="3200" b="0" dirty="0" err="1">
                <a:solidFill>
                  <a:srgbClr val="0070C0"/>
                </a:solidFill>
                <a:latin typeface="Klavika" panose="02000000000000000000" pitchFamily="2" charset="0"/>
                <a:cs typeface="Times New Roman" panose="02020603050405020304" pitchFamily="18" charset="0"/>
              </a:rPr>
              <a:t>d’éducation</a:t>
            </a:r>
            <a:r>
              <a:rPr lang="es-ES" sz="3200" b="0" dirty="0">
                <a:solidFill>
                  <a:srgbClr val="0070C0"/>
                </a:solidFill>
                <a:latin typeface="Klavika" panose="02000000000000000000" pitchFamily="2" charset="0"/>
                <a:cs typeface="Times New Roman" panose="02020603050405020304" pitchFamily="18" charset="0"/>
              </a:rPr>
              <a:t>: US</a:t>
            </a:r>
          </a:p>
        </p:txBody>
      </p:sp>
    </p:spTree>
    <p:extLst>
      <p:ext uri="{BB962C8B-B14F-4D97-AF65-F5344CB8AC3E}">
        <p14:creationId xmlns:p14="http://schemas.microsoft.com/office/powerpoint/2010/main" val="2648902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xmlns="" id="{5F9DCD45-F0E4-49E7-A1D1-FE510BB7ABEE}"/>
              </a:ext>
            </a:extLst>
          </p:cNvPr>
          <p:cNvSpPr>
            <a:spLocks noGrp="1"/>
          </p:cNvSpPr>
          <p:nvPr>
            <p:ph type="title" idx="4294967295"/>
          </p:nvPr>
        </p:nvSpPr>
        <p:spPr/>
        <p:txBody>
          <a:bodyPr>
            <a:noAutofit/>
          </a:bodyPr>
          <a:lstStyle/>
          <a:p>
            <a:r>
              <a:rPr lang="fr-FR" sz="3200" dirty="0">
                <a:solidFill>
                  <a:srgbClr val="0070C0"/>
                </a:solidFill>
                <a:latin typeface="Klavika" panose="02000000000000000000" pitchFamily="2" charset="0"/>
                <a:cs typeface="Times New Roman" panose="02020603050405020304" pitchFamily="18" charset="0"/>
              </a:rPr>
              <a:t>Impact de la télévision dans les zones rurales</a:t>
            </a:r>
            <a:endParaRPr lang="fr-FR" altLang="en-US" sz="3200" noProof="0" dirty="0">
              <a:solidFill>
                <a:srgbClr val="0070C0"/>
              </a:solidFill>
              <a:latin typeface="Klavika" panose="02000000000000000000" pitchFamily="2" charset="0"/>
              <a:cs typeface="Times New Roman" panose="02020603050405020304" pitchFamily="18" charset="0"/>
            </a:endParaRPr>
          </a:p>
        </p:txBody>
      </p:sp>
      <p:sp>
        <p:nvSpPr>
          <p:cNvPr id="133123" name="Content Placeholder 2">
            <a:extLst>
              <a:ext uri="{FF2B5EF4-FFF2-40B4-BE49-F238E27FC236}">
                <a16:creationId xmlns:a16="http://schemas.microsoft.com/office/drawing/2014/main" xmlns="" id="{32C78484-3D28-4EDA-9704-FDB0A61ACB5F}"/>
              </a:ext>
            </a:extLst>
          </p:cNvPr>
          <p:cNvSpPr>
            <a:spLocks noGrp="1"/>
          </p:cNvSpPr>
          <p:nvPr>
            <p:ph idx="4294967295"/>
          </p:nvPr>
        </p:nvSpPr>
        <p:spPr/>
        <p:txBody>
          <a:bodyPr>
            <a:normAutofit/>
          </a:bodyPr>
          <a:lstStyle/>
          <a:p>
            <a:r>
              <a:rPr lang="fr-FR" sz="2600" dirty="0">
                <a:latin typeface="Klavika" panose="02000000000000000000" pitchFamily="2" charset="0"/>
                <a:cs typeface="Times New Roman" panose="02020603050405020304" pitchFamily="18" charset="0"/>
              </a:rPr>
              <a:t>Les femmes représentées dans les émissions de télévision par câble sont des femmes modernes et urbaines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Elles travaillent à l'extérieur de la maison, créent des entreprises, contrôlent l'argent.</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Elles ont un niveau d’éducation plus élevé et moins d'enfants que les femmes en milieu rural.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Des émissions étrangères sont aussi disponibles. </a:t>
            </a:r>
          </a:p>
          <a:p>
            <a:r>
              <a:rPr lang="fr-FR" sz="2400" dirty="0">
                <a:latin typeface="Klavika" panose="02000000000000000000" pitchFamily="2" charset="0"/>
                <a:cs typeface="Times New Roman" panose="02020603050405020304" pitchFamily="18" charset="0"/>
              </a:rPr>
              <a:t>La télévision par câble a plus d'effet que la télévision d'État :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Plus de divertissement (en particulier des séries),</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Des émissions plus ‘urbaines’.</a:t>
            </a:r>
            <a:endParaRPr lang="fr-FR" altLang="fr-FR" sz="2000" noProof="0" dirty="0">
              <a:latin typeface="Klavik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999124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2">
            <a:extLst>
              <a:ext uri="{FF2B5EF4-FFF2-40B4-BE49-F238E27FC236}">
                <a16:creationId xmlns:a16="http://schemas.microsoft.com/office/drawing/2014/main" xmlns="" id="{0728C906-E282-40E3-B3A2-7F1F5002691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47800" y="2057400"/>
            <a:ext cx="6326188" cy="4191000"/>
          </a:xfrm>
        </p:spPr>
      </p:pic>
    </p:spTree>
    <p:extLst>
      <p:ext uri="{BB962C8B-B14F-4D97-AF65-F5344CB8AC3E}">
        <p14:creationId xmlns:p14="http://schemas.microsoft.com/office/powerpoint/2010/main" val="380997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xmlns="" id="{5F9DCD45-F0E4-49E7-A1D1-FE510BB7ABEE}"/>
              </a:ext>
            </a:extLst>
          </p:cNvPr>
          <p:cNvSpPr>
            <a:spLocks noGrp="1"/>
          </p:cNvSpPr>
          <p:nvPr>
            <p:ph type="title" idx="4294967295"/>
          </p:nvPr>
        </p:nvSpPr>
        <p:spPr/>
        <p:txBody>
          <a:bodyPr>
            <a:normAutofit/>
          </a:bodyPr>
          <a:lstStyle/>
          <a:p>
            <a:pPr eaLnBrk="1" hangingPunct="1"/>
            <a:r>
              <a:rPr lang="fr-FR" altLang="en-US" sz="3600" dirty="0">
                <a:solidFill>
                  <a:srgbClr val="0070C0"/>
                </a:solidFill>
                <a:latin typeface="Klavika" panose="02000000000000000000" pitchFamily="2" charset="0"/>
                <a:cs typeface="Times New Roman" panose="02020603050405020304" pitchFamily="18" charset="0"/>
              </a:rPr>
              <a:t>Evidence qualitative</a:t>
            </a:r>
          </a:p>
        </p:txBody>
      </p:sp>
      <p:sp>
        <p:nvSpPr>
          <p:cNvPr id="133123" name="Content Placeholder 2">
            <a:extLst>
              <a:ext uri="{FF2B5EF4-FFF2-40B4-BE49-F238E27FC236}">
                <a16:creationId xmlns:a16="http://schemas.microsoft.com/office/drawing/2014/main" xmlns="" id="{32C78484-3D28-4EDA-9704-FDB0A61ACB5F}"/>
              </a:ext>
            </a:extLst>
          </p:cNvPr>
          <p:cNvSpPr>
            <a:spLocks noGrp="1"/>
          </p:cNvSpPr>
          <p:nvPr>
            <p:ph idx="4294967295"/>
          </p:nvPr>
        </p:nvSpPr>
        <p:spPr>
          <a:xfrm>
            <a:off x="457200" y="1600202"/>
            <a:ext cx="8229600" cy="4525963"/>
          </a:xfrm>
        </p:spPr>
        <p:txBody>
          <a:bodyPr>
            <a:normAutofit/>
          </a:bodyPr>
          <a:lstStyle/>
          <a:p>
            <a:pPr marL="0" indent="0">
              <a:buNone/>
            </a:pPr>
            <a:r>
              <a:rPr lang="fr-FR" altLang="en-US" sz="2400" dirty="0">
                <a:latin typeface="Klavika" panose="02000000000000000000" pitchFamily="2" charset="0"/>
                <a:cs typeface="Times New Roman" panose="02020603050405020304" pitchFamily="18" charset="0"/>
              </a:rPr>
              <a:t>Témoignage en 2001</a:t>
            </a:r>
          </a:p>
          <a:p>
            <a:pPr marL="0" indent="0">
              <a:buNone/>
            </a:pPr>
            <a:endParaRPr lang="fr-FR" altLang="en-US" sz="2400" dirty="0">
              <a:latin typeface="Klavika" panose="02000000000000000000" pitchFamily="2" charset="0"/>
              <a:cs typeface="Times New Roman" panose="02020603050405020304" pitchFamily="18" charset="0"/>
            </a:endParaRPr>
          </a:p>
          <a:p>
            <a:pPr>
              <a:buNone/>
            </a:pPr>
            <a:r>
              <a:rPr lang="fr-FR" altLang="ja-JP" sz="2400" dirty="0">
                <a:latin typeface="Klavika" panose="02000000000000000000" pitchFamily="2" charset="0"/>
                <a:cs typeface="Times New Roman" panose="02020603050405020304" pitchFamily="18" charset="0"/>
              </a:rPr>
              <a:t>	“</a:t>
            </a:r>
            <a:r>
              <a:rPr lang="fr-FR" sz="2400" dirty="0">
                <a:latin typeface="Klavika" panose="02000000000000000000" pitchFamily="2" charset="0"/>
                <a:cs typeface="Times New Roman" panose="02020603050405020304" pitchFamily="18" charset="0"/>
              </a:rPr>
              <a:t>Depuis que la télévision est arrivée dans notre village, les femmes travaillent moins qu'avant. Elles veulent seulement regarder la télévision. Donc, nous [les hommes] devons faire plus de travail. Parfois j'aide ma femme à nettoyer la maison</a:t>
            </a:r>
            <a:r>
              <a:rPr lang="fr-FR" altLang="ja-JP" sz="2400" dirty="0">
                <a:latin typeface="Klavika" panose="02000000000000000000" pitchFamily="2" charset="0"/>
                <a:cs typeface="Times New Roman" panose="02020603050405020304" pitchFamily="18" charset="0"/>
              </a:rPr>
              <a:t>.”</a:t>
            </a:r>
            <a:endParaRPr lang="fr-FR" altLang="en-US" sz="2400" dirty="0">
              <a:latin typeface="Klavik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117380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xmlns="" id="{5F9DCD45-F0E4-49E7-A1D1-FE510BB7ABEE}"/>
              </a:ext>
            </a:extLst>
          </p:cNvPr>
          <p:cNvSpPr>
            <a:spLocks noGrp="1"/>
          </p:cNvSpPr>
          <p:nvPr>
            <p:ph type="title" idx="4294967295"/>
          </p:nvPr>
        </p:nvSpPr>
        <p:spPr/>
        <p:txBody>
          <a:bodyPr>
            <a:normAutofit/>
          </a:bodyPr>
          <a:lstStyle/>
          <a:p>
            <a:r>
              <a:rPr lang="fr-FR" sz="3200" dirty="0">
                <a:solidFill>
                  <a:srgbClr val="0070C0"/>
                </a:solidFill>
                <a:latin typeface="Klavika" panose="02000000000000000000" pitchFamily="2" charset="0"/>
                <a:cs typeface="Times New Roman" panose="02020603050405020304" pitchFamily="18" charset="0"/>
              </a:rPr>
              <a:t>L’introduction du câble dans un village</a:t>
            </a:r>
            <a:endParaRPr lang="fr-FR" altLang="en-US" sz="3200" dirty="0">
              <a:solidFill>
                <a:srgbClr val="0070C0"/>
              </a:solidFill>
              <a:latin typeface="Klavika" panose="02000000000000000000" pitchFamily="2" charset="0"/>
              <a:cs typeface="Times New Roman" panose="02020603050405020304" pitchFamily="18" charset="0"/>
            </a:endParaRPr>
          </a:p>
        </p:txBody>
      </p:sp>
      <p:sp>
        <p:nvSpPr>
          <p:cNvPr id="133123" name="Content Placeholder 2">
            <a:extLst>
              <a:ext uri="{FF2B5EF4-FFF2-40B4-BE49-F238E27FC236}">
                <a16:creationId xmlns:a16="http://schemas.microsoft.com/office/drawing/2014/main" xmlns="" id="{32C78484-3D28-4EDA-9704-FDB0A61ACB5F}"/>
              </a:ext>
            </a:extLst>
          </p:cNvPr>
          <p:cNvSpPr>
            <a:spLocks noGrp="1"/>
          </p:cNvSpPr>
          <p:nvPr>
            <p:ph idx="4294967295"/>
          </p:nvPr>
        </p:nvSpPr>
        <p:spPr>
          <a:xfrm>
            <a:off x="457200" y="1394205"/>
            <a:ext cx="8363272" cy="5131139"/>
          </a:xfrm>
        </p:spPr>
        <p:txBody>
          <a:bodyPr>
            <a:noAutofit/>
          </a:bodyPr>
          <a:lstStyle/>
          <a:p>
            <a:r>
              <a:rPr lang="fr-FR" sz="2200" dirty="0">
                <a:latin typeface="Klavika" panose="02000000000000000000" pitchFamily="2" charset="0"/>
                <a:cs typeface="Times New Roman" panose="02020603050405020304" pitchFamily="18" charset="0"/>
              </a:rPr>
              <a:t>Les femmes sont moins susceptibles de déclarer que la violence domestique à leur égard est acceptable. </a:t>
            </a:r>
          </a:p>
          <a:p>
            <a:r>
              <a:rPr lang="fr-FR" sz="2200" dirty="0">
                <a:latin typeface="Klavika" panose="02000000000000000000" pitchFamily="2" charset="0"/>
                <a:cs typeface="Times New Roman" panose="02020603050405020304" pitchFamily="18" charset="0"/>
              </a:rPr>
              <a:t>Les femmes signalent une autonomie accrue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possibilité de sortir sans permission,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participation aux décisions du ménage,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sont moins susceptibles de déclarer une préférence pour un fils.</a:t>
            </a:r>
          </a:p>
          <a:p>
            <a:r>
              <a:rPr lang="fr-FR" sz="2200" dirty="0">
                <a:latin typeface="Klavika" panose="02000000000000000000" pitchFamily="2" charset="0"/>
                <a:cs typeface="Times New Roman" panose="02020603050405020304" pitchFamily="18" charset="0"/>
              </a:rPr>
              <a:t>La scolarisation des filles augmente,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mais pas celle des garçons. </a:t>
            </a:r>
          </a:p>
          <a:p>
            <a:r>
              <a:rPr lang="fr-FR" sz="2200" dirty="0">
                <a:latin typeface="Klavika" panose="02000000000000000000" pitchFamily="2" charset="0"/>
                <a:cs typeface="Times New Roman" panose="02020603050405020304" pitchFamily="18" charset="0"/>
              </a:rPr>
              <a:t>La fertilité diminue, </a:t>
            </a:r>
          </a:p>
          <a:p>
            <a:pPr lvl="1">
              <a:buSzPct val="80000"/>
              <a:buFont typeface="Courier New" panose="02070309020205020404" pitchFamily="49" charset="0"/>
              <a:buChar char="o"/>
            </a:pPr>
            <a:r>
              <a:rPr lang="fr-FR" sz="2000" dirty="0">
                <a:latin typeface="Klavika" panose="02000000000000000000" pitchFamily="2" charset="0"/>
                <a:cs typeface="Times New Roman" panose="02020603050405020304" pitchFamily="18" charset="0"/>
              </a:rPr>
              <a:t>principalement par l'espacement des naissances.</a:t>
            </a:r>
          </a:p>
          <a:p>
            <a:r>
              <a:rPr lang="fr-FR" altLang="en-US" sz="2200" dirty="0">
                <a:latin typeface="Klavika" panose="02000000000000000000" pitchFamily="2" charset="0"/>
                <a:cs typeface="Times New Roman" panose="02020603050405020304" pitchFamily="18" charset="0"/>
              </a:rPr>
              <a:t>Impact considérable: </a:t>
            </a:r>
          </a:p>
          <a:p>
            <a:pPr lvl="1">
              <a:buSzPct val="80000"/>
              <a:buFont typeface="Courier New" panose="02070309020205020404" pitchFamily="49" charset="0"/>
              <a:buChar char="o"/>
            </a:pPr>
            <a:r>
              <a:rPr lang="fr-FR" altLang="en-US" sz="2000" dirty="0">
                <a:latin typeface="Klavika" panose="02000000000000000000" pitchFamily="2" charset="0"/>
                <a:cs typeface="Times New Roman" panose="02020603050405020304" pitchFamily="18" charset="0"/>
              </a:rPr>
              <a:t>introduction du câble ≈ 5 années d’éducation féminine en plus.</a:t>
            </a:r>
          </a:p>
        </p:txBody>
      </p:sp>
    </p:spTree>
    <p:extLst>
      <p:ext uri="{BB962C8B-B14F-4D97-AF65-F5344CB8AC3E}">
        <p14:creationId xmlns:p14="http://schemas.microsoft.com/office/powerpoint/2010/main" val="2645493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394" y="1772816"/>
            <a:ext cx="8229600" cy="1143000"/>
          </a:xfrm>
        </p:spPr>
        <p:txBody>
          <a:bodyPr>
            <a:normAutofit/>
          </a:bodyPr>
          <a:lstStyle/>
          <a:p>
            <a:r>
              <a:rPr lang="fr-FR" sz="4000" b="1" noProof="0" dirty="0">
                <a:solidFill>
                  <a:srgbClr val="0070C0"/>
                </a:solidFill>
                <a:latin typeface="Klavika" panose="02000000000000000000" pitchFamily="2" charset="0"/>
                <a:cs typeface="Times New Roman" panose="02020603050405020304" pitchFamily="18" charset="0"/>
              </a:rPr>
              <a:t>Conclusion</a:t>
            </a: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64</a:t>
            </a:fld>
            <a:endParaRPr lang="de-DE"/>
          </a:p>
        </p:txBody>
      </p:sp>
      <p:pic>
        <p:nvPicPr>
          <p:cNvPr id="5" name="Image 4">
            <a:extLst>
              <a:ext uri="{FF2B5EF4-FFF2-40B4-BE49-F238E27FC236}">
                <a16:creationId xmlns:a16="http://schemas.microsoft.com/office/drawing/2014/main" xmlns="" id="{4AD52606-6157-DF4F-ADC5-99869231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32" y="352593"/>
            <a:ext cx="1270000" cy="647700"/>
          </a:xfrm>
          <a:prstGeom prst="rect">
            <a:avLst/>
          </a:prstGeom>
        </p:spPr>
      </p:pic>
      <p:pic>
        <p:nvPicPr>
          <p:cNvPr id="6" name="Image 5">
            <a:extLst>
              <a:ext uri="{FF2B5EF4-FFF2-40B4-BE49-F238E27FC236}">
                <a16:creationId xmlns:a16="http://schemas.microsoft.com/office/drawing/2014/main" xmlns="" id="{02CBACC1-A313-C942-928A-676F316F9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5445224"/>
            <a:ext cx="5617029" cy="582393"/>
          </a:xfrm>
          <a:prstGeom prst="rect">
            <a:avLst/>
          </a:prstGeom>
        </p:spPr>
      </p:pic>
    </p:spTree>
    <p:extLst>
      <p:ext uri="{BB962C8B-B14F-4D97-AF65-F5344CB8AC3E}">
        <p14:creationId xmlns:p14="http://schemas.microsoft.com/office/powerpoint/2010/main" val="3818184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noProof="0" dirty="0">
                <a:solidFill>
                  <a:srgbClr val="0070C0"/>
                </a:solidFill>
                <a:latin typeface="Klavika" panose="02000000000000000000" pitchFamily="2" charset="0"/>
                <a:cs typeface="Times New Roman" panose="02020603050405020304" pitchFamily="18" charset="0"/>
              </a:rPr>
              <a:t>Conclusion</a:t>
            </a:r>
          </a:p>
        </p:txBody>
      </p:sp>
      <p:sp>
        <p:nvSpPr>
          <p:cNvPr id="3" name="Espace réservé du contenu 2"/>
          <p:cNvSpPr>
            <a:spLocks noGrp="1"/>
          </p:cNvSpPr>
          <p:nvPr>
            <p:ph idx="1"/>
          </p:nvPr>
        </p:nvSpPr>
        <p:spPr>
          <a:xfrm>
            <a:off x="394114" y="1484784"/>
            <a:ext cx="8121236" cy="4892727"/>
          </a:xfrm>
        </p:spPr>
        <p:txBody>
          <a:bodyPr>
            <a:normAutofit/>
          </a:bodyPr>
          <a:lstStyle/>
          <a:p>
            <a:pPr>
              <a:lnSpc>
                <a:spcPct val="80000"/>
              </a:lnSpc>
            </a:pPr>
            <a:r>
              <a:rPr lang="fr-FR" sz="2600" dirty="0">
                <a:latin typeface="Klavika" panose="02000000000000000000" pitchFamily="2" charset="0"/>
              </a:rPr>
              <a:t>Les facteurs traditionnels (niveau d’éducation, carrières courtes) ne semblent plus être actualité.</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La discrimination consciente est aussi un aspect que semble avoir, en grande partie, disparu.</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Bonnes ou mauvaise nouvelles?</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Le bon côté sont les énormes progrès qu’ont était faits</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Le mauvais est que ce qui reste à accomplir est plus difficile à changer et même à mesurer.</a:t>
            </a:r>
            <a:endParaRPr lang="fr-FR" sz="2800" noProof="0" dirty="0"/>
          </a:p>
          <a:p>
            <a:pPr algn="just"/>
            <a:endParaRPr lang="fr-FR" sz="2000" noProof="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65</a:t>
            </a:fld>
            <a:endParaRPr lang="de-DE"/>
          </a:p>
        </p:txBody>
      </p:sp>
    </p:spTree>
    <p:extLst>
      <p:ext uri="{BB962C8B-B14F-4D97-AF65-F5344CB8AC3E}">
        <p14:creationId xmlns:p14="http://schemas.microsoft.com/office/powerpoint/2010/main" val="3358209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noProof="0" dirty="0">
                <a:solidFill>
                  <a:srgbClr val="0070C0"/>
                </a:solidFill>
                <a:latin typeface="Klavika" panose="02000000000000000000" pitchFamily="2" charset="0"/>
                <a:cs typeface="Times New Roman" panose="02020603050405020304" pitchFamily="18" charset="0"/>
              </a:rPr>
              <a:t>Conclusion</a:t>
            </a:r>
          </a:p>
        </p:txBody>
      </p:sp>
      <p:sp>
        <p:nvSpPr>
          <p:cNvPr id="3" name="Espace réservé du contenu 2"/>
          <p:cNvSpPr>
            <a:spLocks noGrp="1"/>
          </p:cNvSpPr>
          <p:nvPr>
            <p:ph idx="1"/>
          </p:nvPr>
        </p:nvSpPr>
        <p:spPr>
          <a:xfrm>
            <a:off x="394114" y="1484784"/>
            <a:ext cx="8121236" cy="4892727"/>
          </a:xfrm>
        </p:spPr>
        <p:txBody>
          <a:bodyPr>
            <a:normAutofit/>
          </a:bodyPr>
          <a:lstStyle/>
          <a:p>
            <a:pPr>
              <a:lnSpc>
                <a:spcPct val="80000"/>
              </a:lnSpc>
            </a:pPr>
            <a:r>
              <a:rPr lang="fr-FR" sz="2600" dirty="0">
                <a:latin typeface="Klavika" panose="02000000000000000000" pitchFamily="2" charset="0"/>
              </a:rPr>
              <a:t>La discrimination implicite est difficile à identifier et à combattre – une vigilance accrue est nécessaire.</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Les attitudes de femmes aussi sont un facteur important</a:t>
            </a:r>
          </a:p>
          <a:p>
            <a:pPr lvl="1">
              <a:lnSpc>
                <a:spcPct val="80000"/>
              </a:lnSpc>
            </a:pPr>
            <a:r>
              <a:rPr lang="fr-FR" sz="2200" dirty="0">
                <a:latin typeface="Klavika" panose="02000000000000000000" pitchFamily="2" charset="0"/>
              </a:rPr>
              <a:t>À quel point les choix individuels sont subis sous des contraints sociaux?</a:t>
            </a:r>
          </a:p>
          <a:p>
            <a:pPr>
              <a:lnSpc>
                <a:spcPct val="80000"/>
              </a:lnSpc>
            </a:pPr>
            <a:endParaRPr lang="fr-FR" sz="2600" dirty="0">
              <a:latin typeface="Klavika" panose="02000000000000000000" pitchFamily="2" charset="0"/>
            </a:endParaRPr>
          </a:p>
          <a:p>
            <a:pPr>
              <a:lnSpc>
                <a:spcPct val="80000"/>
              </a:lnSpc>
            </a:pPr>
            <a:r>
              <a:rPr lang="fr-FR" sz="2600" dirty="0">
                <a:latin typeface="Klavika" panose="02000000000000000000" pitchFamily="2" charset="0"/>
              </a:rPr>
              <a:t>Nous avons peut-être besoin d’une </a:t>
            </a:r>
            <a:r>
              <a:rPr lang="fr-FR" sz="2600" i="1" dirty="0">
                <a:latin typeface="Klavika" panose="02000000000000000000" pitchFamily="2" charset="0"/>
              </a:rPr>
              <a:t>révolution silencieuse </a:t>
            </a:r>
            <a:r>
              <a:rPr lang="fr-FR" sz="2600" dirty="0">
                <a:latin typeface="Klavika" panose="02000000000000000000" pitchFamily="2" charset="0"/>
              </a:rPr>
              <a:t>….</a:t>
            </a:r>
            <a:endParaRPr lang="fr-FR" sz="2000" noProof="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66</a:t>
            </a:fld>
            <a:endParaRPr lang="de-DE"/>
          </a:p>
        </p:txBody>
      </p:sp>
    </p:spTree>
    <p:extLst>
      <p:ext uri="{BB962C8B-B14F-4D97-AF65-F5344CB8AC3E}">
        <p14:creationId xmlns:p14="http://schemas.microsoft.com/office/powerpoint/2010/main" val="213260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3"/>
          <p:cNvSpPr>
            <a:spLocks noGrp="1"/>
          </p:cNvSpPr>
          <p:nvPr>
            <p:ph type="body" sz="half" idx="2"/>
          </p:nvPr>
        </p:nvSpPr>
        <p:spPr>
          <a:xfrm>
            <a:off x="990600" y="6400800"/>
            <a:ext cx="4191000" cy="457200"/>
          </a:xfrm>
        </p:spPr>
        <p:txBody>
          <a:bodyPr/>
          <a:lstStyle/>
          <a:p>
            <a:pPr eaLnBrk="1" hangingPunct="1"/>
            <a:r>
              <a:rPr lang="en-US" dirty="0">
                <a:latin typeface="Klavika" panose="02000000000000000000" pitchFamily="2" charset="0"/>
              </a:rPr>
              <a:t>Source: UNESCO</a:t>
            </a:r>
          </a:p>
        </p:txBody>
      </p:sp>
      <p:sp>
        <p:nvSpPr>
          <p:cNvPr id="5" name="Rectangle 4"/>
          <p:cNvSpPr/>
          <p:nvPr/>
        </p:nvSpPr>
        <p:spPr>
          <a:xfrm>
            <a:off x="1115616" y="620688"/>
            <a:ext cx="864096" cy="401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anose="02020603050405020304" pitchFamily="18" charset="0"/>
            </a:endParaRPr>
          </a:p>
        </p:txBody>
      </p:sp>
      <p:sp>
        <p:nvSpPr>
          <p:cNvPr id="6" name="1 Título"/>
          <p:cNvSpPr txBox="1">
            <a:spLocks/>
          </p:cNvSpPr>
          <p:nvPr/>
        </p:nvSpPr>
        <p:spPr>
          <a:xfrm>
            <a:off x="500034" y="214290"/>
            <a:ext cx="8229600" cy="98246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GB" sz="3200" b="0" dirty="0" err="1">
                <a:solidFill>
                  <a:srgbClr val="0070C0"/>
                </a:solidFill>
                <a:latin typeface="Klavika" panose="02000000000000000000" pitchFamily="2" charset="0"/>
                <a:cs typeface="Times New Roman" panose="02020603050405020304" pitchFamily="18" charset="0"/>
              </a:rPr>
              <a:t>Taux</a:t>
            </a:r>
            <a:r>
              <a:rPr lang="en-GB" sz="3200" b="0" dirty="0">
                <a:solidFill>
                  <a:srgbClr val="0070C0"/>
                </a:solidFill>
                <a:latin typeface="Klavika" panose="02000000000000000000" pitchFamily="2" charset="0"/>
                <a:cs typeface="Times New Roman" panose="02020603050405020304" pitchFamily="18" charset="0"/>
              </a:rPr>
              <a:t> brut </a:t>
            </a:r>
            <a:r>
              <a:rPr lang="en-GB" sz="3200" b="0" dirty="0" err="1">
                <a:solidFill>
                  <a:srgbClr val="0070C0"/>
                </a:solidFill>
                <a:latin typeface="Klavika" panose="02000000000000000000" pitchFamily="2" charset="0"/>
                <a:cs typeface="Times New Roman" panose="02020603050405020304" pitchFamily="18" charset="0"/>
              </a:rPr>
              <a:t>d’inscription</a:t>
            </a:r>
            <a:r>
              <a:rPr lang="en-GB" sz="3200" b="0" dirty="0">
                <a:solidFill>
                  <a:srgbClr val="0070C0"/>
                </a:solidFill>
                <a:latin typeface="Klavika" panose="02000000000000000000" pitchFamily="2" charset="0"/>
                <a:cs typeface="Times New Roman" panose="02020603050405020304" pitchFamily="18" charset="0"/>
              </a:rPr>
              <a:t> </a:t>
            </a:r>
            <a:r>
              <a:rPr lang="en-GB" sz="3200" b="0" dirty="0" err="1">
                <a:solidFill>
                  <a:srgbClr val="0070C0"/>
                </a:solidFill>
                <a:latin typeface="Klavika" panose="02000000000000000000" pitchFamily="2" charset="0"/>
                <a:cs typeface="Times New Roman" panose="02020603050405020304" pitchFamily="18" charset="0"/>
              </a:rPr>
              <a:t>dans</a:t>
            </a:r>
            <a:r>
              <a:rPr lang="en-GB" sz="3200" b="0" dirty="0">
                <a:solidFill>
                  <a:srgbClr val="0070C0"/>
                </a:solidFill>
                <a:latin typeface="Klavika" panose="02000000000000000000" pitchFamily="2" charset="0"/>
                <a:cs typeface="Times New Roman" panose="02020603050405020304" pitchFamily="18" charset="0"/>
              </a:rPr>
              <a:t> </a:t>
            </a:r>
          </a:p>
          <a:p>
            <a:pPr algn="ctr"/>
            <a:r>
              <a:rPr lang="en-GB" sz="3200" b="0" dirty="0" err="1">
                <a:solidFill>
                  <a:srgbClr val="0070C0"/>
                </a:solidFill>
                <a:latin typeface="Klavika" panose="02000000000000000000" pitchFamily="2" charset="0"/>
                <a:cs typeface="Times New Roman" panose="02020603050405020304" pitchFamily="18" charset="0"/>
              </a:rPr>
              <a:t>l’enseignement</a:t>
            </a:r>
            <a:r>
              <a:rPr lang="en-GB" sz="3200" b="0" dirty="0">
                <a:solidFill>
                  <a:srgbClr val="0070C0"/>
                </a:solidFill>
                <a:latin typeface="Klavika" panose="02000000000000000000" pitchFamily="2" charset="0"/>
                <a:cs typeface="Times New Roman" panose="02020603050405020304" pitchFamily="18" charset="0"/>
              </a:rPr>
              <a:t> </a:t>
            </a:r>
            <a:r>
              <a:rPr lang="en-GB" sz="3200" b="0" dirty="0" err="1">
                <a:solidFill>
                  <a:srgbClr val="0070C0"/>
                </a:solidFill>
                <a:latin typeface="Klavika" panose="02000000000000000000" pitchFamily="2" charset="0"/>
                <a:cs typeface="Times New Roman" panose="02020603050405020304" pitchFamily="18" charset="0"/>
              </a:rPr>
              <a:t>supérieur</a:t>
            </a:r>
            <a:r>
              <a:rPr lang="en-GB" sz="3200" b="0" dirty="0">
                <a:solidFill>
                  <a:srgbClr val="0070C0"/>
                </a:solidFill>
                <a:latin typeface="Klavika" panose="02000000000000000000" pitchFamily="2"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1763688" y="1484784"/>
            <a:ext cx="5472608" cy="3816424"/>
          </a:xfrm>
          <a:prstGeom prst="rect">
            <a:avLst/>
          </a:prstGeom>
        </p:spPr>
      </p:pic>
      <p:sp>
        <p:nvSpPr>
          <p:cNvPr id="3" name="ZoneTexte 2"/>
          <p:cNvSpPr txBox="1"/>
          <p:nvPr/>
        </p:nvSpPr>
        <p:spPr>
          <a:xfrm>
            <a:off x="6804248" y="2924944"/>
            <a:ext cx="1080120" cy="369332"/>
          </a:xfrm>
          <a:prstGeom prst="rect">
            <a:avLst/>
          </a:prstGeom>
          <a:noFill/>
        </p:spPr>
        <p:txBody>
          <a:bodyPr wrap="square" rtlCol="0">
            <a:spAutoFit/>
          </a:bodyPr>
          <a:lstStyle/>
          <a:p>
            <a:r>
              <a:rPr lang="fr-FR" dirty="0">
                <a:latin typeface="Times New Roman" panose="02020603050405020304" pitchFamily="18" charset="0"/>
              </a:rPr>
              <a:t>femmes</a:t>
            </a:r>
          </a:p>
        </p:txBody>
      </p:sp>
      <p:sp>
        <p:nvSpPr>
          <p:cNvPr id="7" name="ZoneTexte 6"/>
          <p:cNvSpPr txBox="1"/>
          <p:nvPr/>
        </p:nvSpPr>
        <p:spPr>
          <a:xfrm>
            <a:off x="6696236" y="3297474"/>
            <a:ext cx="1080120" cy="369332"/>
          </a:xfrm>
          <a:prstGeom prst="rect">
            <a:avLst/>
          </a:prstGeom>
          <a:noFill/>
        </p:spPr>
        <p:txBody>
          <a:bodyPr wrap="square" rtlCol="0">
            <a:spAutoFit/>
          </a:bodyPr>
          <a:lstStyle/>
          <a:p>
            <a:r>
              <a:rPr lang="fr-FR" dirty="0">
                <a:latin typeface="Times New Roman" panose="02020603050405020304" pitchFamily="18" charset="0"/>
              </a:rPr>
              <a:t>hommes</a:t>
            </a:r>
          </a:p>
        </p:txBody>
      </p:sp>
    </p:spTree>
    <p:extLst>
      <p:ext uri="{BB962C8B-B14F-4D97-AF65-F5344CB8AC3E}">
        <p14:creationId xmlns:p14="http://schemas.microsoft.com/office/powerpoint/2010/main" val="389701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Plafonnement de la participation des femmes dans plusieurs pays depuis le</a:t>
            </a:r>
            <a:r>
              <a:rPr lang="fr-FR" sz="2600" noProof="0" dirty="0">
                <a:solidFill>
                  <a:schemeClr val="bg1">
                    <a:lumMod val="75000"/>
                  </a:schemeClr>
                </a:solidFill>
                <a:latin typeface="Klavika" panose="02000000000000000000" pitchFamily="2" charset="0"/>
                <a:cs typeface="Times New Roman" panose="02020603050405020304" pitchFamily="18" charset="0"/>
              </a:rPr>
              <a:t> milieu des années 1990.</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En France, 24 % de moins</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Femmes et hommes choisissent des différents études et métiers.</a:t>
            </a:r>
            <a:endParaRPr lang="fr-FR" sz="2600" noProof="0" dirty="0">
              <a:solidFill>
                <a:schemeClr val="bg1">
                  <a:lumMod val="75000"/>
                </a:schemeClr>
              </a:solidFill>
              <a:latin typeface="Klavika" panose="02000000000000000000" pitchFamily="2" charset="0"/>
              <a:cs typeface="Times New Roman" panose="02020603050405020304" pitchFamily="18" charset="0"/>
            </a:endParaRP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8</a:t>
            </a:fld>
            <a:endParaRPr lang="de-DE"/>
          </a:p>
        </p:txBody>
      </p:sp>
    </p:spTree>
    <p:extLst>
      <p:ext uri="{BB962C8B-B14F-4D97-AF65-F5344CB8AC3E}">
        <p14:creationId xmlns:p14="http://schemas.microsoft.com/office/powerpoint/2010/main" val="380586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3200" noProof="0" dirty="0">
                <a:solidFill>
                  <a:srgbClr val="0070C0"/>
                </a:solidFill>
                <a:latin typeface="Klavika" panose="02000000000000000000" pitchFamily="2" charset="0"/>
                <a:cs typeface="Times New Roman" panose="02020603050405020304" pitchFamily="18" charset="0"/>
              </a:rPr>
              <a:t/>
            </a:r>
            <a:br>
              <a:rPr lang="fr-FR" sz="3200" noProof="0" dirty="0">
                <a:solidFill>
                  <a:srgbClr val="0070C0"/>
                </a:solidFill>
                <a:latin typeface="Klavika" panose="02000000000000000000" pitchFamily="2" charset="0"/>
                <a:cs typeface="Times New Roman" panose="02020603050405020304" pitchFamily="18" charset="0"/>
              </a:rPr>
            </a:br>
            <a:r>
              <a:rPr lang="fr-FR" sz="3200" noProof="0" dirty="0">
                <a:solidFill>
                  <a:srgbClr val="0070C0"/>
                </a:solidFill>
                <a:latin typeface="Klavika" panose="02000000000000000000" pitchFamily="2" charset="0"/>
                <a:cs typeface="Times New Roman" panose="02020603050405020304" pitchFamily="18" charset="0"/>
              </a:rPr>
              <a:t>Mais des grandes différences persistent …</a:t>
            </a:r>
          </a:p>
        </p:txBody>
      </p:sp>
      <p:sp>
        <p:nvSpPr>
          <p:cNvPr id="3" name="Espace réservé du contenu 2"/>
          <p:cNvSpPr>
            <a:spLocks noGrp="1"/>
          </p:cNvSpPr>
          <p:nvPr>
            <p:ph idx="1"/>
          </p:nvPr>
        </p:nvSpPr>
        <p:spPr>
          <a:xfrm>
            <a:off x="457200" y="1340768"/>
            <a:ext cx="8003232" cy="5036743"/>
          </a:xfrm>
        </p:spPr>
        <p:txBody>
          <a:bodyPr>
            <a:normAutofit fontScale="92500"/>
          </a:bodyPr>
          <a:lstStyle/>
          <a:p>
            <a:pPr>
              <a:spcBef>
                <a:spcPts val="1200"/>
              </a:spcBef>
            </a:pPr>
            <a:r>
              <a:rPr lang="fr-FR" sz="2600" dirty="0">
                <a:latin typeface="Klavika" panose="02000000000000000000" pitchFamily="2" charset="0"/>
                <a:cs typeface="Times New Roman" panose="02020603050405020304" pitchFamily="18" charset="0"/>
              </a:rPr>
              <a:t>Plafonnement de la participation des femmes dans plusieurs pays depuis le</a:t>
            </a:r>
            <a:r>
              <a:rPr lang="fr-FR" sz="2600" noProof="0" dirty="0">
                <a:latin typeface="Klavika" panose="02000000000000000000" pitchFamily="2" charset="0"/>
                <a:cs typeface="Times New Roman" panose="02020603050405020304" pitchFamily="18" charset="0"/>
              </a:rPr>
              <a:t> milieu des années 1990.</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Grandes disparités dans la répartition du travail au sein du ménage.</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Un écart important dans les rémunérations persiste</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Aux États-Unis, les femmes sont rémunérées 25 % de moins que les hommes</a:t>
            </a:r>
          </a:p>
          <a:p>
            <a:pPr lvl="1">
              <a:spcBef>
                <a:spcPts val="1200"/>
              </a:spcBef>
              <a:buSzPct val="80000"/>
              <a:buFont typeface="Courier New" panose="02070309020205020404" pitchFamily="49" charset="0"/>
              <a:buChar char="o"/>
            </a:pPr>
            <a:r>
              <a:rPr lang="fr-FR" sz="2200" noProof="0" dirty="0">
                <a:solidFill>
                  <a:schemeClr val="bg1">
                    <a:lumMod val="75000"/>
                  </a:schemeClr>
                </a:solidFill>
                <a:latin typeface="Klavika" panose="02000000000000000000" pitchFamily="2" charset="0"/>
                <a:cs typeface="Times New Roman" panose="02020603050405020304" pitchFamily="18" charset="0"/>
              </a:rPr>
              <a:t>En France, </a:t>
            </a:r>
            <a:r>
              <a:rPr lang="fr-FR" sz="2200" dirty="0">
                <a:solidFill>
                  <a:schemeClr val="bg1">
                    <a:lumMod val="75000"/>
                  </a:schemeClr>
                </a:solidFill>
                <a:latin typeface="Klavika" panose="02000000000000000000" pitchFamily="2" charset="0"/>
                <a:cs typeface="Times New Roman" panose="02020603050405020304" pitchFamily="18" charset="0"/>
              </a:rPr>
              <a:t>24</a:t>
            </a:r>
            <a:r>
              <a:rPr lang="fr-FR" sz="2200" noProof="0" dirty="0">
                <a:solidFill>
                  <a:schemeClr val="bg1">
                    <a:lumMod val="75000"/>
                  </a:schemeClr>
                </a:solidFill>
                <a:latin typeface="Klavika" panose="02000000000000000000" pitchFamily="2" charset="0"/>
                <a:cs typeface="Times New Roman" panose="02020603050405020304" pitchFamily="18" charset="0"/>
              </a:rPr>
              <a:t> % de moins</a:t>
            </a:r>
          </a:p>
          <a:p>
            <a:pPr>
              <a:spcBef>
                <a:spcPts val="1200"/>
              </a:spcBef>
            </a:pPr>
            <a:r>
              <a:rPr lang="fr-FR" sz="2600" noProof="0" dirty="0">
                <a:solidFill>
                  <a:schemeClr val="bg1">
                    <a:lumMod val="75000"/>
                  </a:schemeClr>
                </a:solidFill>
                <a:latin typeface="Klavika" panose="02000000000000000000" pitchFamily="2" charset="0"/>
                <a:cs typeface="Times New Roman" panose="02020603050405020304" pitchFamily="18" charset="0"/>
              </a:rPr>
              <a:t>Les femmes restent fortement sous-représentées dans les statuts élevés/les emplois à hauts revenus.</a:t>
            </a:r>
          </a:p>
          <a:p>
            <a:pPr>
              <a:spcBef>
                <a:spcPts val="1200"/>
              </a:spcBef>
            </a:pPr>
            <a:r>
              <a:rPr lang="fr-FR" sz="2600" dirty="0">
                <a:solidFill>
                  <a:schemeClr val="bg1">
                    <a:lumMod val="75000"/>
                  </a:schemeClr>
                </a:solidFill>
                <a:latin typeface="Klavika" panose="02000000000000000000" pitchFamily="2" charset="0"/>
                <a:cs typeface="Times New Roman" panose="02020603050405020304" pitchFamily="18" charset="0"/>
              </a:rPr>
              <a:t>Femmes et hommes choisissent des différents études et métiers.</a:t>
            </a:r>
            <a:endParaRPr lang="fr-FR" sz="2600" noProof="0" dirty="0">
              <a:solidFill>
                <a:schemeClr val="bg1">
                  <a:lumMod val="75000"/>
                </a:schemeClr>
              </a:solidFill>
              <a:latin typeface="Klavika" panose="02000000000000000000" pitchFamily="2" charset="0"/>
              <a:cs typeface="Times New Roman" panose="02020603050405020304" pitchFamily="18" charset="0"/>
            </a:endParaRPr>
          </a:p>
          <a:p>
            <a:pPr marL="0" indent="0">
              <a:buNone/>
            </a:pPr>
            <a:endParaRPr lang="fr-FR" sz="2200" noProof="0" dirty="0">
              <a:latin typeface="Klavika" panose="02000000000000000000" pitchFamily="2" charset="0"/>
            </a:endParaRPr>
          </a:p>
          <a:p>
            <a:endParaRPr lang="fr-FR" sz="2800" noProof="0" dirty="0">
              <a:latin typeface="Klavika" panose="02000000000000000000" pitchFamily="2"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3BC89434-61BC-45B0-B28C-B824B3628714}" type="slidenum">
              <a:rPr lang="de-DE" smtClean="0"/>
              <a:t>9</a:t>
            </a:fld>
            <a:endParaRPr lang="de-DE"/>
          </a:p>
        </p:txBody>
      </p:sp>
    </p:spTree>
    <p:extLst>
      <p:ext uri="{BB962C8B-B14F-4D97-AF65-F5344CB8AC3E}">
        <p14:creationId xmlns:p14="http://schemas.microsoft.com/office/powerpoint/2010/main" val="31279141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5217</TotalTime>
  <Words>3211</Words>
  <Application>Microsoft Office PowerPoint</Application>
  <PresentationFormat>Affichage à l'écran (4:3)</PresentationFormat>
  <Paragraphs>440</Paragraphs>
  <Slides>66</Slides>
  <Notes>23</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Thème Office</vt:lpstr>
      <vt:lpstr>Présentation PowerPoint</vt:lpstr>
      <vt:lpstr> Pourquoi les inégalités hommes/femmes ne diminuent-elles plus?</vt:lpstr>
      <vt:lpstr>Présentation PowerPoint</vt:lpstr>
      <vt:lpstr>Taux d’emploi des femmes, 1850-2005</vt:lpstr>
      <vt:lpstr>Présentation PowerPoint</vt:lpstr>
      <vt:lpstr>Présentation PowerPoint</vt:lpstr>
      <vt:lpstr>Présentation PowerPoint</vt:lpstr>
      <vt:lpstr> Mais des grandes différences persistent …</vt:lpstr>
      <vt:lpstr> Mais des grandes différences persistent …</vt:lpstr>
      <vt:lpstr>Participation au marché du travail: Femmes</vt:lpstr>
      <vt:lpstr> Mais des grandes différences persistent …</vt:lpstr>
      <vt:lpstr>Gestion du temps: Hommes et femmes, Enquête Emploi</vt:lpstr>
      <vt:lpstr> Mais des grandes différences persistent …</vt:lpstr>
      <vt:lpstr>Revenus : ratio Femmes/Hommes, US</vt:lpstr>
      <vt:lpstr>Revenus : ratio Femmes/Hommes, France</vt:lpstr>
      <vt:lpstr>Revenus : ratio Femmes/Hommes, Suède</vt:lpstr>
      <vt:lpstr>Revenus Femmes/Hommes, France</vt:lpstr>
      <vt:lpstr> Mais des grandes différences persistent …</vt:lpstr>
      <vt:lpstr> Evolution de la féminisation des instances dirigeantes du SBF 120</vt:lpstr>
      <vt:lpstr> Mais des grandes différences persistent …</vt:lpstr>
      <vt:lpstr> Mais des grandes différences persistent …</vt:lpstr>
      <vt:lpstr>Part des femmes dans les différentes formations</vt:lpstr>
      <vt:lpstr> Quelques éléments explicatifs</vt:lpstr>
      <vt:lpstr>Expliquer la convergence entre les genres</vt:lpstr>
      <vt:lpstr>Principales explications avancées  par les économistes</vt:lpstr>
      <vt:lpstr>Discrimination</vt:lpstr>
      <vt:lpstr>Discrimination</vt:lpstr>
      <vt:lpstr>La discrimination par goût</vt:lpstr>
      <vt:lpstr>Discrimination statistique</vt:lpstr>
      <vt:lpstr>Discrimination statistique</vt:lpstr>
      <vt:lpstr>Discrimination statistique</vt:lpstr>
      <vt:lpstr>Détecter la discrimination:  Orchestres américains, années 1970s</vt:lpstr>
      <vt:lpstr>Détecter la discrimination  </vt:lpstr>
      <vt:lpstr>Discrimination versus auto-sélection</vt:lpstr>
      <vt:lpstr>Une énigme</vt:lpstr>
      <vt:lpstr>Une énigme</vt:lpstr>
      <vt:lpstr>Discrimination implicite</vt:lpstr>
      <vt:lpstr>Normes sociales</vt:lpstr>
      <vt:lpstr>Les normes sociales</vt:lpstr>
      <vt:lpstr>Les normes sociales</vt:lpstr>
      <vt:lpstr>Est-ce que les normes de genre déterminent les attributs psychologiques?</vt:lpstr>
      <vt:lpstr>Est-ce que les normes de genre déterminent les attributs psychologiques? (suite)</vt:lpstr>
      <vt:lpstr>Normes et compétition </vt:lpstr>
      <vt:lpstr>Normes et réussite scolaire </vt:lpstr>
      <vt:lpstr>Part des femmes dans les différentes formations</vt:lpstr>
      <vt:lpstr>Normes et revenue relatif </vt:lpstr>
      <vt:lpstr>Présentation PowerPoint</vt:lpstr>
      <vt:lpstr>Problèmes de coordination</vt:lpstr>
      <vt:lpstr>Les problèmes de coordination</vt:lpstr>
      <vt:lpstr>Les problèmes de coordination</vt:lpstr>
      <vt:lpstr> Peut-on changer les normes sociales?</vt:lpstr>
      <vt:lpstr>Transmission des normes sociales</vt:lpstr>
      <vt:lpstr>Transmission des normes sociales</vt:lpstr>
      <vt:lpstr>Transmission des normes sociales (suite)</vt:lpstr>
      <vt:lpstr>Comment changer les normes </vt:lpstr>
      <vt:lpstr>Comment changer les normes sur le genre</vt:lpstr>
      <vt:lpstr>Comment changer les normes sur le genre</vt:lpstr>
      <vt:lpstr>« The Power of TV » Télévision par câble et statut des femmes en Inde</vt:lpstr>
      <vt:lpstr>Présentation PowerPoint</vt:lpstr>
      <vt:lpstr>Impact de la télévision dans les zones rurales</vt:lpstr>
      <vt:lpstr>Présentation PowerPoint</vt:lpstr>
      <vt:lpstr>Evidence qualitative</vt:lpstr>
      <vt:lpstr>L’introduction du câble dans un village</vt:lpstr>
      <vt:lpstr>Conclusion</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Anke Hassel ab 01.09.2016</dc:creator>
  <cp:lastModifiedBy>C.Garcia-Penalosa</cp:lastModifiedBy>
  <cp:revision>419</cp:revision>
  <cp:lastPrinted>2018-03-01T10:40:24Z</cp:lastPrinted>
  <dcterms:created xsi:type="dcterms:W3CDTF">2017-11-07T10:27:03Z</dcterms:created>
  <dcterms:modified xsi:type="dcterms:W3CDTF">2019-02-04T13:44:14Z</dcterms:modified>
</cp:coreProperties>
</file>